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77" r:id="rId1"/>
  </p:sldMasterIdLst>
  <p:notesMasterIdLst>
    <p:notesMasterId r:id="rId37"/>
  </p:notesMasterIdLst>
  <p:sldIdLst>
    <p:sldId id="435" r:id="rId2"/>
    <p:sldId id="405" r:id="rId3"/>
    <p:sldId id="386" r:id="rId4"/>
    <p:sldId id="415" r:id="rId5"/>
    <p:sldId id="381" r:id="rId6"/>
    <p:sldId id="382" r:id="rId7"/>
    <p:sldId id="383" r:id="rId8"/>
    <p:sldId id="384" r:id="rId9"/>
    <p:sldId id="408" r:id="rId10"/>
    <p:sldId id="385" r:id="rId11"/>
    <p:sldId id="371" r:id="rId12"/>
    <p:sldId id="376" r:id="rId13"/>
    <p:sldId id="378" r:id="rId14"/>
    <p:sldId id="410" r:id="rId15"/>
    <p:sldId id="411" r:id="rId16"/>
    <p:sldId id="412" r:id="rId17"/>
    <p:sldId id="424" r:id="rId18"/>
    <p:sldId id="379" r:id="rId19"/>
    <p:sldId id="403" r:id="rId20"/>
    <p:sldId id="409" r:id="rId21"/>
    <p:sldId id="428" r:id="rId22"/>
    <p:sldId id="426" r:id="rId23"/>
    <p:sldId id="427" r:id="rId24"/>
    <p:sldId id="425" r:id="rId25"/>
    <p:sldId id="430" r:id="rId26"/>
    <p:sldId id="429" r:id="rId27"/>
    <p:sldId id="422" r:id="rId28"/>
    <p:sldId id="431" r:id="rId29"/>
    <p:sldId id="432" r:id="rId30"/>
    <p:sldId id="404" r:id="rId31"/>
    <p:sldId id="413" r:id="rId32"/>
    <p:sldId id="387" r:id="rId33"/>
    <p:sldId id="434" r:id="rId34"/>
    <p:sldId id="433" r:id="rId35"/>
    <p:sldId id="420"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854"/>
    <p:restoredTop sz="95054"/>
  </p:normalViewPr>
  <p:slideViewPr>
    <p:cSldViewPr snapToGrid="0" snapToObjects="1">
      <p:cViewPr varScale="1">
        <p:scale>
          <a:sx n="102" d="100"/>
          <a:sy n="102" d="100"/>
        </p:scale>
        <p:origin x="1416"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DDB5F8-FEAF-D049-BB95-01A442F4EDE9}" type="datetimeFigureOut">
              <a:rPr lang="en-US" smtClean="0"/>
              <a:t>7/4/22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CCA04E-6B68-7941-BCA9-D031D5F908A5}" type="slidenum">
              <a:rPr lang="en-US" smtClean="0"/>
              <a:t>‹#›</a:t>
            </a:fld>
            <a:endParaRPr lang="en-US"/>
          </a:p>
        </p:txBody>
      </p:sp>
    </p:spTree>
    <p:extLst>
      <p:ext uri="{BB962C8B-B14F-4D97-AF65-F5344CB8AC3E}">
        <p14:creationId xmlns:p14="http://schemas.microsoft.com/office/powerpoint/2010/main" val="14199235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Art. 203 of Revised Penal Code </a:t>
            </a:r>
          </a:p>
        </p:txBody>
      </p:sp>
      <p:sp>
        <p:nvSpPr>
          <p:cNvPr id="4" name="Slide Number Placeholder 3"/>
          <p:cNvSpPr>
            <a:spLocks noGrp="1"/>
          </p:cNvSpPr>
          <p:nvPr>
            <p:ph type="sldNum" sz="quarter" idx="5"/>
          </p:nvPr>
        </p:nvSpPr>
        <p:spPr/>
        <p:txBody>
          <a:bodyPr/>
          <a:lstStyle/>
          <a:p>
            <a:fld id="{30CCA04E-6B68-7941-BCA9-D031D5F908A5}" type="slidenum">
              <a:rPr lang="en-US" smtClean="0"/>
              <a:t>2</a:t>
            </a:fld>
            <a:endParaRPr lang="en-US"/>
          </a:p>
        </p:txBody>
      </p:sp>
    </p:spTree>
    <p:extLst>
      <p:ext uri="{BB962C8B-B14F-4D97-AF65-F5344CB8AC3E}">
        <p14:creationId xmlns:p14="http://schemas.microsoft.com/office/powerpoint/2010/main" val="12475648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Art. 210 of RPC</a:t>
            </a:r>
          </a:p>
        </p:txBody>
      </p:sp>
      <p:sp>
        <p:nvSpPr>
          <p:cNvPr id="4" name="Slide Number Placeholder 3"/>
          <p:cNvSpPr>
            <a:spLocks noGrp="1"/>
          </p:cNvSpPr>
          <p:nvPr>
            <p:ph type="sldNum" sz="quarter" idx="5"/>
          </p:nvPr>
        </p:nvSpPr>
        <p:spPr/>
        <p:txBody>
          <a:bodyPr/>
          <a:lstStyle/>
          <a:p>
            <a:fld id="{30CCA04E-6B68-7941-BCA9-D031D5F908A5}" type="slidenum">
              <a:rPr lang="en-US" smtClean="0"/>
              <a:t>4</a:t>
            </a:fld>
            <a:endParaRPr lang="en-US"/>
          </a:p>
        </p:txBody>
      </p:sp>
    </p:spTree>
    <p:extLst>
      <p:ext uri="{BB962C8B-B14F-4D97-AF65-F5344CB8AC3E}">
        <p14:creationId xmlns:p14="http://schemas.microsoft.com/office/powerpoint/2010/main" val="35631225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Art. 210 of RPC</a:t>
            </a:r>
          </a:p>
        </p:txBody>
      </p:sp>
      <p:sp>
        <p:nvSpPr>
          <p:cNvPr id="4" name="Slide Number Placeholder 3"/>
          <p:cNvSpPr>
            <a:spLocks noGrp="1"/>
          </p:cNvSpPr>
          <p:nvPr>
            <p:ph type="sldNum" sz="quarter" idx="5"/>
          </p:nvPr>
        </p:nvSpPr>
        <p:spPr/>
        <p:txBody>
          <a:bodyPr/>
          <a:lstStyle/>
          <a:p>
            <a:fld id="{30CCA04E-6B68-7941-BCA9-D031D5F908A5}" type="slidenum">
              <a:rPr lang="en-US" smtClean="0"/>
              <a:t>5</a:t>
            </a:fld>
            <a:endParaRPr lang="en-US"/>
          </a:p>
        </p:txBody>
      </p:sp>
    </p:spTree>
    <p:extLst>
      <p:ext uri="{BB962C8B-B14F-4D97-AF65-F5344CB8AC3E}">
        <p14:creationId xmlns:p14="http://schemas.microsoft.com/office/powerpoint/2010/main" val="41924756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Art. 210 of RPC</a:t>
            </a:r>
          </a:p>
        </p:txBody>
      </p:sp>
      <p:sp>
        <p:nvSpPr>
          <p:cNvPr id="4" name="Slide Number Placeholder 3"/>
          <p:cNvSpPr>
            <a:spLocks noGrp="1"/>
          </p:cNvSpPr>
          <p:nvPr>
            <p:ph type="sldNum" sz="quarter" idx="5"/>
          </p:nvPr>
        </p:nvSpPr>
        <p:spPr/>
        <p:txBody>
          <a:bodyPr/>
          <a:lstStyle/>
          <a:p>
            <a:fld id="{30CCA04E-6B68-7941-BCA9-D031D5F908A5}" type="slidenum">
              <a:rPr lang="en-US" smtClean="0"/>
              <a:t>6</a:t>
            </a:fld>
            <a:endParaRPr lang="en-US"/>
          </a:p>
        </p:txBody>
      </p:sp>
    </p:spTree>
    <p:extLst>
      <p:ext uri="{BB962C8B-B14F-4D97-AF65-F5344CB8AC3E}">
        <p14:creationId xmlns:p14="http://schemas.microsoft.com/office/powerpoint/2010/main" val="35418288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Art. 210 of RPC</a:t>
            </a:r>
          </a:p>
        </p:txBody>
      </p:sp>
      <p:sp>
        <p:nvSpPr>
          <p:cNvPr id="4" name="Slide Number Placeholder 3"/>
          <p:cNvSpPr>
            <a:spLocks noGrp="1"/>
          </p:cNvSpPr>
          <p:nvPr>
            <p:ph type="sldNum" sz="quarter" idx="5"/>
          </p:nvPr>
        </p:nvSpPr>
        <p:spPr/>
        <p:txBody>
          <a:bodyPr/>
          <a:lstStyle/>
          <a:p>
            <a:fld id="{30CCA04E-6B68-7941-BCA9-D031D5F908A5}" type="slidenum">
              <a:rPr lang="en-US" smtClean="0"/>
              <a:t>7</a:t>
            </a:fld>
            <a:endParaRPr lang="en-US"/>
          </a:p>
        </p:txBody>
      </p:sp>
    </p:spTree>
    <p:extLst>
      <p:ext uri="{BB962C8B-B14F-4D97-AF65-F5344CB8AC3E}">
        <p14:creationId xmlns:p14="http://schemas.microsoft.com/office/powerpoint/2010/main" val="32382579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Art. 210 of RPC</a:t>
            </a:r>
          </a:p>
        </p:txBody>
      </p:sp>
      <p:sp>
        <p:nvSpPr>
          <p:cNvPr id="4" name="Slide Number Placeholder 3"/>
          <p:cNvSpPr>
            <a:spLocks noGrp="1"/>
          </p:cNvSpPr>
          <p:nvPr>
            <p:ph type="sldNum" sz="quarter" idx="5"/>
          </p:nvPr>
        </p:nvSpPr>
        <p:spPr/>
        <p:txBody>
          <a:bodyPr/>
          <a:lstStyle/>
          <a:p>
            <a:fld id="{30CCA04E-6B68-7941-BCA9-D031D5F908A5}" type="slidenum">
              <a:rPr lang="en-US" smtClean="0"/>
              <a:t>8</a:t>
            </a:fld>
            <a:endParaRPr lang="en-US"/>
          </a:p>
        </p:txBody>
      </p:sp>
    </p:spTree>
    <p:extLst>
      <p:ext uri="{BB962C8B-B14F-4D97-AF65-F5344CB8AC3E}">
        <p14:creationId xmlns:p14="http://schemas.microsoft.com/office/powerpoint/2010/main" val="40659533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Art. 210 of RPC</a:t>
            </a:r>
          </a:p>
        </p:txBody>
      </p:sp>
      <p:sp>
        <p:nvSpPr>
          <p:cNvPr id="4" name="Slide Number Placeholder 3"/>
          <p:cNvSpPr>
            <a:spLocks noGrp="1"/>
          </p:cNvSpPr>
          <p:nvPr>
            <p:ph type="sldNum" sz="quarter" idx="5"/>
          </p:nvPr>
        </p:nvSpPr>
        <p:spPr/>
        <p:txBody>
          <a:bodyPr/>
          <a:lstStyle/>
          <a:p>
            <a:fld id="{30CCA04E-6B68-7941-BCA9-D031D5F908A5}" type="slidenum">
              <a:rPr lang="en-US" smtClean="0"/>
              <a:t>10</a:t>
            </a:fld>
            <a:endParaRPr lang="en-US"/>
          </a:p>
        </p:txBody>
      </p:sp>
    </p:spTree>
    <p:extLst>
      <p:ext uri="{BB962C8B-B14F-4D97-AF65-F5344CB8AC3E}">
        <p14:creationId xmlns:p14="http://schemas.microsoft.com/office/powerpoint/2010/main" val="3791395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Art, 211 of RPC </a:t>
            </a:r>
          </a:p>
        </p:txBody>
      </p:sp>
      <p:sp>
        <p:nvSpPr>
          <p:cNvPr id="4" name="Slide Number Placeholder 3"/>
          <p:cNvSpPr>
            <a:spLocks noGrp="1"/>
          </p:cNvSpPr>
          <p:nvPr>
            <p:ph type="sldNum" sz="quarter" idx="5"/>
          </p:nvPr>
        </p:nvSpPr>
        <p:spPr/>
        <p:txBody>
          <a:bodyPr/>
          <a:lstStyle/>
          <a:p>
            <a:fld id="{30CCA04E-6B68-7941-BCA9-D031D5F908A5}" type="slidenum">
              <a:rPr lang="en-US" smtClean="0"/>
              <a:t>24</a:t>
            </a:fld>
            <a:endParaRPr lang="en-US"/>
          </a:p>
        </p:txBody>
      </p:sp>
    </p:spTree>
    <p:extLst>
      <p:ext uri="{BB962C8B-B14F-4D97-AF65-F5344CB8AC3E}">
        <p14:creationId xmlns:p14="http://schemas.microsoft.com/office/powerpoint/2010/main" val="31787381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err="1"/>
              <a:t>Pozar</a:t>
            </a:r>
            <a:r>
              <a:rPr lang="en-US" sz="1200" dirty="0"/>
              <a:t> v. Court of Appeals, 132 SCRA 729</a:t>
            </a:r>
            <a:endParaRPr lang="en-US" dirty="0"/>
          </a:p>
        </p:txBody>
      </p:sp>
      <p:sp>
        <p:nvSpPr>
          <p:cNvPr id="4" name="Slide Number Placeholder 3"/>
          <p:cNvSpPr>
            <a:spLocks noGrp="1"/>
          </p:cNvSpPr>
          <p:nvPr>
            <p:ph type="sldNum" sz="quarter" idx="5"/>
          </p:nvPr>
        </p:nvSpPr>
        <p:spPr/>
        <p:txBody>
          <a:bodyPr/>
          <a:lstStyle/>
          <a:p>
            <a:fld id="{30CCA04E-6B68-7941-BCA9-D031D5F908A5}" type="slidenum">
              <a:rPr lang="en-US" smtClean="0"/>
              <a:t>25</a:t>
            </a:fld>
            <a:endParaRPr lang="en-US"/>
          </a:p>
        </p:txBody>
      </p:sp>
    </p:spTree>
    <p:extLst>
      <p:ext uri="{BB962C8B-B14F-4D97-AF65-F5344CB8AC3E}">
        <p14:creationId xmlns:p14="http://schemas.microsoft.com/office/powerpoint/2010/main" val="24425734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B942E1CC-BE6C-A849-A188-43F00AACF233}" type="datetimeFigureOut">
              <a:rPr lang="en-US" smtClean="0"/>
              <a:t>7/4/22</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CD2509A3-F433-0F41-99E3-BEC19DAAEE62}" type="slidenum">
              <a:rPr lang="en-US" smtClean="0"/>
              <a:t>‹#›</a:t>
            </a:fld>
            <a:endParaRPr lang="en-US"/>
          </a:p>
        </p:txBody>
      </p:sp>
    </p:spTree>
    <p:extLst>
      <p:ext uri="{BB962C8B-B14F-4D97-AF65-F5344CB8AC3E}">
        <p14:creationId xmlns:p14="http://schemas.microsoft.com/office/powerpoint/2010/main" val="273752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42E1CC-BE6C-A849-A188-43F00AACF233}" type="datetimeFigureOut">
              <a:rPr lang="en-US" smtClean="0"/>
              <a:t>7/4/22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2509A3-F433-0F41-99E3-BEC19DAAEE62}" type="slidenum">
              <a:rPr lang="en-US" smtClean="0"/>
              <a:t>‹#›</a:t>
            </a:fld>
            <a:endParaRPr lang="en-US"/>
          </a:p>
        </p:txBody>
      </p:sp>
    </p:spTree>
    <p:extLst>
      <p:ext uri="{BB962C8B-B14F-4D97-AF65-F5344CB8AC3E}">
        <p14:creationId xmlns:p14="http://schemas.microsoft.com/office/powerpoint/2010/main" val="931666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B942E1CC-BE6C-A849-A188-43F00AACF233}" type="datetimeFigureOut">
              <a:rPr lang="en-US" smtClean="0"/>
              <a:t>7/4/22</a:t>
            </a:fld>
            <a:endParaRPr lang="en-US"/>
          </a:p>
        </p:txBody>
      </p:sp>
      <p:sp>
        <p:nvSpPr>
          <p:cNvPr id="5" name="Footer Placeholder 4"/>
          <p:cNvSpPr>
            <a:spLocks noGrp="1"/>
          </p:cNvSpPr>
          <p:nvPr>
            <p:ph type="ftr" sz="quarter" idx="11"/>
          </p:nvPr>
        </p:nvSpPr>
        <p:spPr>
          <a:xfrm>
            <a:off x="804672" y="6227064"/>
            <a:ext cx="10588752" cy="320040"/>
          </a:xfrm>
        </p:spPr>
        <p:txBody>
          <a:body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CD2509A3-F433-0F41-99E3-BEC19DAAEE62}" type="slidenum">
              <a:rPr lang="en-US" smtClean="0"/>
              <a:t>‹#›</a:t>
            </a:fld>
            <a:endParaRPr lang="en-US"/>
          </a:p>
        </p:txBody>
      </p:sp>
    </p:spTree>
    <p:extLst>
      <p:ext uri="{BB962C8B-B14F-4D97-AF65-F5344CB8AC3E}">
        <p14:creationId xmlns:p14="http://schemas.microsoft.com/office/powerpoint/2010/main" val="1172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42E1CC-BE6C-A849-A188-43F00AACF233}" type="datetimeFigureOut">
              <a:rPr lang="en-US" smtClean="0"/>
              <a:t>7/4/22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2509A3-F433-0F41-99E3-BEC19DAAEE62}" type="slidenum">
              <a:rPr lang="en-US" smtClean="0"/>
              <a:t>‹#›</a:t>
            </a:fld>
            <a:endParaRPr lang="en-US"/>
          </a:p>
        </p:txBody>
      </p:sp>
    </p:spTree>
    <p:extLst>
      <p:ext uri="{BB962C8B-B14F-4D97-AF65-F5344CB8AC3E}">
        <p14:creationId xmlns:p14="http://schemas.microsoft.com/office/powerpoint/2010/main" val="656415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04672" y="320040"/>
            <a:ext cx="3657600" cy="320040"/>
          </a:xfrm>
        </p:spPr>
        <p:txBody>
          <a:bodyPr/>
          <a:lstStyle/>
          <a:p>
            <a:fld id="{B942E1CC-BE6C-A849-A188-43F00AACF233}" type="datetimeFigureOut">
              <a:rPr lang="en-US" smtClean="0"/>
              <a:t>7/4/22</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CD2509A3-F433-0F41-99E3-BEC19DAAEE62}" type="slidenum">
              <a:rPr lang="en-US" smtClean="0"/>
              <a:t>‹#›</a:t>
            </a:fld>
            <a:endParaRPr lang="en-US"/>
          </a:p>
        </p:txBody>
      </p:sp>
    </p:spTree>
    <p:extLst>
      <p:ext uri="{BB962C8B-B14F-4D97-AF65-F5344CB8AC3E}">
        <p14:creationId xmlns:p14="http://schemas.microsoft.com/office/powerpoint/2010/main" val="977203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B942E1CC-BE6C-A849-A188-43F00AACF233}" type="datetimeFigureOut">
              <a:rPr lang="en-US" smtClean="0"/>
              <a:t>7/4/22</a:t>
            </a:fld>
            <a:endParaRPr lang="en-US"/>
          </a:p>
        </p:txBody>
      </p:sp>
      <p:sp>
        <p:nvSpPr>
          <p:cNvPr id="6" name="Footer Placeholder 5"/>
          <p:cNvSpPr>
            <a:spLocks noGrp="1"/>
          </p:cNvSpPr>
          <p:nvPr>
            <p:ph type="ftr" sz="quarter" idx="11"/>
          </p:nvPr>
        </p:nvSpPr>
        <p:spPr>
          <a:xfrm>
            <a:off x="804672" y="6227064"/>
            <a:ext cx="10588752" cy="320040"/>
          </a:xfrm>
        </p:spPr>
        <p:txBody>
          <a:bodyPr/>
          <a:lstStyle/>
          <a:p>
            <a:endParaRPr lang="en-US"/>
          </a:p>
        </p:txBody>
      </p:sp>
      <p:sp>
        <p:nvSpPr>
          <p:cNvPr id="7" name="Slide Number Placeholder 6"/>
          <p:cNvSpPr>
            <a:spLocks noGrp="1"/>
          </p:cNvSpPr>
          <p:nvPr>
            <p:ph type="sldNum" sz="quarter" idx="12"/>
          </p:nvPr>
        </p:nvSpPr>
        <p:spPr>
          <a:xfrm>
            <a:off x="10469880" y="320040"/>
            <a:ext cx="914400" cy="320040"/>
          </a:xfrm>
        </p:spPr>
        <p:txBody>
          <a:bodyPr/>
          <a:lstStyle/>
          <a:p>
            <a:fld id="{CD2509A3-F433-0F41-99E3-BEC19DAAEE62}" type="slidenum">
              <a:rPr lang="en-US" smtClean="0"/>
              <a:t>‹#›</a:t>
            </a:fld>
            <a:endParaRPr lang="en-US"/>
          </a:p>
        </p:txBody>
      </p:sp>
    </p:spTree>
    <p:extLst>
      <p:ext uri="{BB962C8B-B14F-4D97-AF65-F5344CB8AC3E}">
        <p14:creationId xmlns:p14="http://schemas.microsoft.com/office/powerpoint/2010/main" val="757810676"/>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B942E1CC-BE6C-A849-A188-43F00AACF233}" type="datetimeFigureOut">
              <a:rPr lang="en-US" smtClean="0"/>
              <a:t>7/4/22</a:t>
            </a:fld>
            <a:endParaRPr lang="en-US"/>
          </a:p>
        </p:txBody>
      </p:sp>
      <p:sp>
        <p:nvSpPr>
          <p:cNvPr id="8" name="Footer Placeholder 7"/>
          <p:cNvSpPr>
            <a:spLocks noGrp="1"/>
          </p:cNvSpPr>
          <p:nvPr>
            <p:ph type="ftr" sz="quarter" idx="11"/>
          </p:nvPr>
        </p:nvSpPr>
        <p:spPr>
          <a:xfrm>
            <a:off x="804672" y="6227064"/>
            <a:ext cx="10588752" cy="320040"/>
          </a:xfrm>
        </p:spPr>
        <p:txBody>
          <a:bodyPr/>
          <a:lstStyle/>
          <a:p>
            <a:endParaRPr lang="en-US"/>
          </a:p>
        </p:txBody>
      </p:sp>
      <p:sp>
        <p:nvSpPr>
          <p:cNvPr id="9" name="Slide Number Placeholder 8"/>
          <p:cNvSpPr>
            <a:spLocks noGrp="1"/>
          </p:cNvSpPr>
          <p:nvPr>
            <p:ph type="sldNum" sz="quarter" idx="12"/>
          </p:nvPr>
        </p:nvSpPr>
        <p:spPr>
          <a:xfrm>
            <a:off x="10469880" y="320040"/>
            <a:ext cx="914400" cy="320040"/>
          </a:xfrm>
        </p:spPr>
        <p:txBody>
          <a:bodyPr/>
          <a:lstStyle/>
          <a:p>
            <a:fld id="{CD2509A3-F433-0F41-99E3-BEC19DAAEE62}" type="slidenum">
              <a:rPr lang="en-US" smtClean="0"/>
              <a:t>‹#›</a:t>
            </a:fld>
            <a:endParaRPr lang="en-US"/>
          </a:p>
        </p:txBody>
      </p:sp>
    </p:spTree>
    <p:extLst>
      <p:ext uri="{BB962C8B-B14F-4D97-AF65-F5344CB8AC3E}">
        <p14:creationId xmlns:p14="http://schemas.microsoft.com/office/powerpoint/2010/main" val="2034327125"/>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942E1CC-BE6C-A849-A188-43F00AACF233}" type="datetimeFigureOut">
              <a:rPr lang="en-US" smtClean="0"/>
              <a:t>7/4/22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2509A3-F433-0F41-99E3-BEC19DAAEE62}" type="slidenum">
              <a:rPr lang="en-US" smtClean="0"/>
              <a:t>‹#›</a:t>
            </a:fld>
            <a:endParaRPr lang="en-US"/>
          </a:p>
        </p:txBody>
      </p:sp>
    </p:spTree>
    <p:extLst>
      <p:ext uri="{BB962C8B-B14F-4D97-AF65-F5344CB8AC3E}">
        <p14:creationId xmlns:p14="http://schemas.microsoft.com/office/powerpoint/2010/main" val="3921364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B942E1CC-BE6C-A849-A188-43F00AACF233}" type="datetimeFigureOut">
              <a:rPr lang="en-US" smtClean="0"/>
              <a:t>7/4/22</a:t>
            </a:fld>
            <a:endParaRPr lang="en-US"/>
          </a:p>
        </p:txBody>
      </p:sp>
      <p:sp>
        <p:nvSpPr>
          <p:cNvPr id="3" name="Footer Placeholder 2"/>
          <p:cNvSpPr>
            <a:spLocks noGrp="1"/>
          </p:cNvSpPr>
          <p:nvPr>
            <p:ph type="ftr" sz="quarter" idx="11"/>
          </p:nvPr>
        </p:nvSpPr>
        <p:spPr>
          <a:xfrm>
            <a:off x="804672" y="6227064"/>
            <a:ext cx="10588752" cy="320040"/>
          </a:xfrm>
        </p:spPr>
        <p:txBody>
          <a:bodyPr/>
          <a:lstStyle/>
          <a:p>
            <a:endParaRPr lang="en-US"/>
          </a:p>
        </p:txBody>
      </p:sp>
      <p:sp>
        <p:nvSpPr>
          <p:cNvPr id="4" name="Slide Number Placeholder 3"/>
          <p:cNvSpPr>
            <a:spLocks noGrp="1"/>
          </p:cNvSpPr>
          <p:nvPr>
            <p:ph type="sldNum" sz="quarter" idx="12"/>
          </p:nvPr>
        </p:nvSpPr>
        <p:spPr>
          <a:xfrm>
            <a:off x="10469880" y="320040"/>
            <a:ext cx="914400" cy="320040"/>
          </a:xfrm>
        </p:spPr>
        <p:txBody>
          <a:bodyPr/>
          <a:lstStyle/>
          <a:p>
            <a:fld id="{CD2509A3-F433-0F41-99E3-BEC19DAAEE62}" type="slidenum">
              <a:rPr lang="en-US" smtClean="0"/>
              <a:t>‹#›</a:t>
            </a:fld>
            <a:endParaRPr lang="en-US"/>
          </a:p>
        </p:txBody>
      </p:sp>
    </p:spTree>
    <p:extLst>
      <p:ext uri="{BB962C8B-B14F-4D97-AF65-F5344CB8AC3E}">
        <p14:creationId xmlns:p14="http://schemas.microsoft.com/office/powerpoint/2010/main" val="1748306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942E1CC-BE6C-A849-A188-43F00AACF233}" type="datetimeFigureOut">
              <a:rPr lang="en-US" smtClean="0"/>
              <a:t>7/4/22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2509A3-F433-0F41-99E3-BEC19DAAEE62}" type="slidenum">
              <a:rPr lang="en-US" smtClean="0"/>
              <a:t>‹#›</a:t>
            </a:fld>
            <a:endParaRPr lang="en-US"/>
          </a:p>
        </p:txBody>
      </p:sp>
    </p:spTree>
    <p:extLst>
      <p:ext uri="{BB962C8B-B14F-4D97-AF65-F5344CB8AC3E}">
        <p14:creationId xmlns:p14="http://schemas.microsoft.com/office/powerpoint/2010/main" val="1892325788"/>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04672" y="320040"/>
            <a:ext cx="3657600" cy="320040"/>
          </a:xfrm>
        </p:spPr>
        <p:txBody>
          <a:bodyPr/>
          <a:lstStyle/>
          <a:p>
            <a:fld id="{B942E1CC-BE6C-A849-A188-43F00AACF233}" type="datetimeFigureOut">
              <a:rPr lang="en-US" smtClean="0"/>
              <a:t>7/4/22</a:t>
            </a:fld>
            <a:endParaRPr lang="en-US"/>
          </a:p>
        </p:txBody>
      </p:sp>
      <p:sp>
        <p:nvSpPr>
          <p:cNvPr id="6" name="Footer Placeholder 5"/>
          <p:cNvSpPr>
            <a:spLocks noGrp="1"/>
          </p:cNvSpPr>
          <p:nvPr>
            <p:ph type="ftr" sz="quarter" idx="11"/>
          </p:nvPr>
        </p:nvSpPr>
        <p:spPr>
          <a:xfrm>
            <a:off x="804672" y="6227064"/>
            <a:ext cx="5942203" cy="320040"/>
          </a:xfrm>
        </p:spPr>
        <p:txBody>
          <a:bodyPr/>
          <a:lstStyle/>
          <a:p>
            <a:endParaRPr lang="en-US"/>
          </a:p>
        </p:txBody>
      </p:sp>
      <p:sp>
        <p:nvSpPr>
          <p:cNvPr id="7" name="Slide Number Placeholder 6"/>
          <p:cNvSpPr>
            <a:spLocks noGrp="1"/>
          </p:cNvSpPr>
          <p:nvPr>
            <p:ph type="sldNum" sz="quarter" idx="12"/>
          </p:nvPr>
        </p:nvSpPr>
        <p:spPr>
          <a:xfrm>
            <a:off x="5828377" y="320040"/>
            <a:ext cx="914400" cy="320040"/>
          </a:xfrm>
        </p:spPr>
        <p:txBody>
          <a:bodyPr/>
          <a:lstStyle/>
          <a:p>
            <a:fld id="{CD2509A3-F433-0F41-99E3-BEC19DAAEE62}" type="slidenum">
              <a:rPr lang="en-US" smtClean="0"/>
              <a:t>‹#›</a:t>
            </a:fld>
            <a:endParaRPr lang="en-US"/>
          </a:p>
        </p:txBody>
      </p:sp>
    </p:spTree>
    <p:extLst>
      <p:ext uri="{BB962C8B-B14F-4D97-AF65-F5344CB8AC3E}">
        <p14:creationId xmlns:p14="http://schemas.microsoft.com/office/powerpoint/2010/main" val="992560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B942E1CC-BE6C-A849-A188-43F00AACF233}" type="datetimeFigureOut">
              <a:rPr lang="en-US" smtClean="0"/>
              <a:t>7/4/22</a:t>
            </a:fld>
            <a:endParaRPr lang="en-US"/>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CD2509A3-F433-0F41-99E3-BEC19DAAEE62}" type="slidenum">
              <a:rPr lang="en-US" smtClean="0"/>
              <a:t>‹#›</a:t>
            </a:fld>
            <a:endParaRPr lang="en-US"/>
          </a:p>
        </p:txBody>
      </p:sp>
    </p:spTree>
    <p:extLst>
      <p:ext uri="{BB962C8B-B14F-4D97-AF65-F5344CB8AC3E}">
        <p14:creationId xmlns:p14="http://schemas.microsoft.com/office/powerpoint/2010/main" val="4214561165"/>
      </p:ext>
    </p:extLst>
  </p:cSld>
  <p:clrMap bg1="lt1" tx1="dk1" bg2="lt2" tx2="dk2" accent1="accent1" accent2="accent2" accent3="accent3" accent4="accent4" accent5="accent5" accent6="accent6" hlink="hlink" folHlink="folHlink"/>
  <p:sldLayoutIdLst>
    <p:sldLayoutId id="2147483978" r:id="rId1"/>
    <p:sldLayoutId id="2147483979" r:id="rId2"/>
    <p:sldLayoutId id="2147483980" r:id="rId3"/>
    <p:sldLayoutId id="2147483981" r:id="rId4"/>
    <p:sldLayoutId id="2147483982" r:id="rId5"/>
    <p:sldLayoutId id="2147483983" r:id="rId6"/>
    <p:sldLayoutId id="2147483984" r:id="rId7"/>
    <p:sldLayoutId id="2147483985" r:id="rId8"/>
    <p:sldLayoutId id="2147483986" r:id="rId9"/>
    <p:sldLayoutId id="2147483987" r:id="rId10"/>
    <p:sldLayoutId id="2147483988"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4E663-519D-3453-4B38-86DF3D718C22}"/>
              </a:ext>
            </a:extLst>
          </p:cNvPr>
          <p:cNvSpPr>
            <a:spLocks noGrp="1"/>
          </p:cNvSpPr>
          <p:nvPr>
            <p:ph type="ctrTitle"/>
          </p:nvPr>
        </p:nvSpPr>
        <p:spPr/>
        <p:txBody>
          <a:bodyPr/>
          <a:lstStyle/>
          <a:p>
            <a:r>
              <a:rPr lang="en-US" dirty="0"/>
              <a:t>CRIMES UNDER THE </a:t>
            </a:r>
            <a:br>
              <a:rPr lang="en-US" dirty="0"/>
            </a:br>
            <a:r>
              <a:rPr lang="en-US" dirty="0"/>
              <a:t>REVISED PENAL CODE </a:t>
            </a:r>
          </a:p>
        </p:txBody>
      </p:sp>
      <p:sp>
        <p:nvSpPr>
          <p:cNvPr id="4" name="Subtitle 3">
            <a:extLst>
              <a:ext uri="{FF2B5EF4-FFF2-40B4-BE49-F238E27FC236}">
                <a16:creationId xmlns:a16="http://schemas.microsoft.com/office/drawing/2014/main" id="{7869D2D0-1555-7523-8FB0-169347DA60AC}"/>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9823351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A36CD-209E-E86C-35D3-85DB13C9F6B1}"/>
              </a:ext>
            </a:extLst>
          </p:cNvPr>
          <p:cNvSpPr>
            <a:spLocks noGrp="1"/>
          </p:cNvSpPr>
          <p:nvPr>
            <p:ph type="title"/>
          </p:nvPr>
        </p:nvSpPr>
        <p:spPr/>
        <p:txBody>
          <a:bodyPr>
            <a:noAutofit/>
          </a:bodyPr>
          <a:lstStyle/>
          <a:p>
            <a:r>
              <a:rPr lang="en-US" sz="2400" dirty="0"/>
              <a:t>A PROMISE TO GIVE GIFT TO, AND A PROMISE TO COMMIT AN UNLAWFUL ACT BY A PUBLIC OFFICER WILL BE SUFFICIENT IN DIRECT BRIBERY UNDER THE FIRST PAR. OF ART. 210</a:t>
            </a:r>
          </a:p>
        </p:txBody>
      </p:sp>
      <p:sp>
        <p:nvSpPr>
          <p:cNvPr id="3" name="Content Placeholder 2">
            <a:extLst>
              <a:ext uri="{FF2B5EF4-FFF2-40B4-BE49-F238E27FC236}">
                <a16:creationId xmlns:a16="http://schemas.microsoft.com/office/drawing/2014/main" id="{873357B5-BA89-F81A-7524-DEB71CC63516}"/>
              </a:ext>
            </a:extLst>
          </p:cNvPr>
          <p:cNvSpPr>
            <a:spLocks noGrp="1"/>
          </p:cNvSpPr>
          <p:nvPr>
            <p:ph idx="1"/>
          </p:nvPr>
        </p:nvSpPr>
        <p:spPr/>
        <p:txBody>
          <a:bodyPr>
            <a:normAutofit/>
          </a:bodyPr>
          <a:lstStyle/>
          <a:p>
            <a:pPr marL="0" indent="0" algn="just">
              <a:buNone/>
            </a:pPr>
            <a:r>
              <a:rPr lang="en-US" sz="2800" dirty="0"/>
              <a:t>EXAMPLE: </a:t>
            </a:r>
          </a:p>
          <a:p>
            <a:pPr marL="0" indent="0" algn="just">
              <a:buNone/>
            </a:pPr>
            <a:endParaRPr lang="en-US" sz="1050" dirty="0"/>
          </a:p>
          <a:p>
            <a:pPr algn="just"/>
            <a:r>
              <a:rPr lang="en-US" sz="2800" dirty="0"/>
              <a:t>The stenographer of the court accepted a promise of P1000 from an individual and promised to alter the notes taken by him during the trial of a case. The act which the stenographer promised to do would constitute the crime of falsification under Article 171 of the Code. </a:t>
            </a:r>
          </a:p>
        </p:txBody>
      </p:sp>
    </p:spTree>
    <p:extLst>
      <p:ext uri="{BB962C8B-B14F-4D97-AF65-F5344CB8AC3E}">
        <p14:creationId xmlns:p14="http://schemas.microsoft.com/office/powerpoint/2010/main" val="38137408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3FFAB-069A-E340-0CE6-D632BFCA99BA}"/>
              </a:ext>
            </a:extLst>
          </p:cNvPr>
          <p:cNvSpPr>
            <a:spLocks noGrp="1"/>
          </p:cNvSpPr>
          <p:nvPr>
            <p:ph type="title"/>
          </p:nvPr>
        </p:nvSpPr>
        <p:spPr/>
        <p:txBody>
          <a:bodyPr>
            <a:normAutofit fontScale="90000"/>
          </a:bodyPr>
          <a:lstStyle/>
          <a:p>
            <a:r>
              <a:rPr lang="en-US" sz="2800" dirty="0"/>
              <a:t>THE PUBLIC OFFICER TO SUFFER “THE PENALTY CORRESPONDING TO THE CRIME AGREED UPON, IF THE SAME SHALL HAVE BEEN COMMITTED.”</a:t>
            </a:r>
          </a:p>
        </p:txBody>
      </p:sp>
      <p:sp>
        <p:nvSpPr>
          <p:cNvPr id="3" name="Content Placeholder 2">
            <a:extLst>
              <a:ext uri="{FF2B5EF4-FFF2-40B4-BE49-F238E27FC236}">
                <a16:creationId xmlns:a16="http://schemas.microsoft.com/office/drawing/2014/main" id="{96891DFB-2C96-CE78-5EAF-6E2770C7C19B}"/>
              </a:ext>
            </a:extLst>
          </p:cNvPr>
          <p:cNvSpPr>
            <a:spLocks noGrp="1"/>
          </p:cNvSpPr>
          <p:nvPr>
            <p:ph idx="1"/>
          </p:nvPr>
        </p:nvSpPr>
        <p:spPr/>
        <p:txBody>
          <a:bodyPr>
            <a:normAutofit lnSpcReduction="10000"/>
          </a:bodyPr>
          <a:lstStyle/>
          <a:p>
            <a:pPr algn="just"/>
            <a:r>
              <a:rPr lang="en-US" sz="2800" dirty="0"/>
              <a:t>Thus, if the stenographer of the court who had accepted a promise of P1000 from an individual altered the notes in accordance with the agreement, he shall suffer, in addition to the penalty corresponding to the crime of bribery, the penalty for the crime of falsification by a public officer or employee under Article 171 of the Code. </a:t>
            </a:r>
          </a:p>
        </p:txBody>
      </p:sp>
    </p:spTree>
    <p:extLst>
      <p:ext uri="{BB962C8B-B14F-4D97-AF65-F5344CB8AC3E}">
        <p14:creationId xmlns:p14="http://schemas.microsoft.com/office/powerpoint/2010/main" val="10596235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3FFAB-069A-E340-0CE6-D632BFCA99BA}"/>
              </a:ext>
            </a:extLst>
          </p:cNvPr>
          <p:cNvSpPr>
            <a:spLocks noGrp="1"/>
          </p:cNvSpPr>
          <p:nvPr>
            <p:ph type="title"/>
          </p:nvPr>
        </p:nvSpPr>
        <p:spPr/>
        <p:txBody>
          <a:bodyPr>
            <a:noAutofit/>
          </a:bodyPr>
          <a:lstStyle/>
          <a:p>
            <a:r>
              <a:rPr lang="en-US" sz="2800" dirty="0"/>
              <a:t>THE ACT WHICH THE PUBLIC OFFICER AGREES TO PERFORM MUST BE CONNECTED WITH THE PERFORMANCE OF OFFICIAL DUTIES</a:t>
            </a:r>
            <a:endParaRPr lang="en-US" sz="3200" dirty="0"/>
          </a:p>
        </p:txBody>
      </p:sp>
      <p:sp>
        <p:nvSpPr>
          <p:cNvPr id="3" name="Content Placeholder 2">
            <a:extLst>
              <a:ext uri="{FF2B5EF4-FFF2-40B4-BE49-F238E27FC236}">
                <a16:creationId xmlns:a16="http://schemas.microsoft.com/office/drawing/2014/main" id="{96891DFB-2C96-CE78-5EAF-6E2770C7C19B}"/>
              </a:ext>
            </a:extLst>
          </p:cNvPr>
          <p:cNvSpPr>
            <a:spLocks noGrp="1"/>
          </p:cNvSpPr>
          <p:nvPr>
            <p:ph idx="1"/>
          </p:nvPr>
        </p:nvSpPr>
        <p:spPr/>
        <p:txBody>
          <a:bodyPr>
            <a:normAutofit fontScale="92500"/>
          </a:bodyPr>
          <a:lstStyle/>
          <a:p>
            <a:r>
              <a:rPr lang="en-US" sz="2400" dirty="0"/>
              <a:t>EXAMPLE: </a:t>
            </a:r>
          </a:p>
          <a:p>
            <a:endParaRPr lang="en-US" sz="1100" dirty="0"/>
          </a:p>
          <a:p>
            <a:pPr algn="just"/>
            <a:r>
              <a:rPr lang="en-US" sz="2400" dirty="0"/>
              <a:t>A Municipal President who ordered the release of a prisoner upon receiving from the latter the sum of P20, instead of obeying the orders of the provincial governor requiring him to send the prisoner to the provincial capital, is guilty of direct bribery, because, “having the prisoner under his charge, it was part of his official duty to obey the orders of the provincial governor in this respect.” (U.S. v. </a:t>
            </a:r>
            <a:r>
              <a:rPr lang="en-US" sz="2400" dirty="0" err="1"/>
              <a:t>Valdehueza</a:t>
            </a:r>
            <a:r>
              <a:rPr lang="en-US" sz="2400" dirty="0"/>
              <a:t>, 4 Phil. 470). </a:t>
            </a:r>
          </a:p>
        </p:txBody>
      </p:sp>
    </p:spTree>
    <p:extLst>
      <p:ext uri="{BB962C8B-B14F-4D97-AF65-F5344CB8AC3E}">
        <p14:creationId xmlns:p14="http://schemas.microsoft.com/office/powerpoint/2010/main" val="11503391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3FFAB-069A-E340-0CE6-D632BFCA99BA}"/>
              </a:ext>
            </a:extLst>
          </p:cNvPr>
          <p:cNvSpPr>
            <a:spLocks noGrp="1"/>
          </p:cNvSpPr>
          <p:nvPr>
            <p:ph type="title"/>
          </p:nvPr>
        </p:nvSpPr>
        <p:spPr/>
        <p:txBody>
          <a:bodyPr>
            <a:normAutofit fontScale="90000"/>
          </a:bodyPr>
          <a:lstStyle/>
          <a:p>
            <a:r>
              <a:rPr lang="en-US" dirty="0"/>
              <a:t>EXAMPLE OF SECOND FORM OF DIRECT BRIBERY </a:t>
            </a:r>
          </a:p>
        </p:txBody>
      </p:sp>
      <p:sp>
        <p:nvSpPr>
          <p:cNvPr id="3" name="Content Placeholder 2">
            <a:extLst>
              <a:ext uri="{FF2B5EF4-FFF2-40B4-BE49-F238E27FC236}">
                <a16:creationId xmlns:a16="http://schemas.microsoft.com/office/drawing/2014/main" id="{96891DFB-2C96-CE78-5EAF-6E2770C7C19B}"/>
              </a:ext>
            </a:extLst>
          </p:cNvPr>
          <p:cNvSpPr>
            <a:spLocks noGrp="1"/>
          </p:cNvSpPr>
          <p:nvPr>
            <p:ph idx="1"/>
          </p:nvPr>
        </p:nvSpPr>
        <p:spPr/>
        <p:txBody>
          <a:bodyPr>
            <a:normAutofit fontScale="92500" lnSpcReduction="10000"/>
          </a:bodyPr>
          <a:lstStyle/>
          <a:p>
            <a:pPr algn="just"/>
            <a:r>
              <a:rPr lang="en-US" sz="2400" dirty="0"/>
              <a:t>In the case of U.S. v. </a:t>
            </a:r>
            <a:r>
              <a:rPr lang="en-US" sz="2400" dirty="0" err="1"/>
              <a:t>Gacutan</a:t>
            </a:r>
            <a:r>
              <a:rPr lang="en-US" sz="2400" dirty="0"/>
              <a:t>, 28 Phil. 100, the bribery committed by the justice of the peace falls under this form of bribery, because when he decided the case in favor of the party who gave him a female carabao worth P80, without regard to the evidence, he executed an act which is not criminal, for there was no evidence that the decision was unjust and that he knew it to be unjust. The act he executed was unjust, for it certainly was an act of injustice to convict a person charged with a crime without regard to what the evidence in the case may be. </a:t>
            </a:r>
          </a:p>
        </p:txBody>
      </p:sp>
    </p:spTree>
    <p:extLst>
      <p:ext uri="{BB962C8B-B14F-4D97-AF65-F5344CB8AC3E}">
        <p14:creationId xmlns:p14="http://schemas.microsoft.com/office/powerpoint/2010/main" val="840039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93BA7-4B6F-C6E9-867E-C5DCE2A48F0D}"/>
              </a:ext>
            </a:extLst>
          </p:cNvPr>
          <p:cNvSpPr>
            <a:spLocks noGrp="1"/>
          </p:cNvSpPr>
          <p:nvPr>
            <p:ph type="title"/>
          </p:nvPr>
        </p:nvSpPr>
        <p:spPr/>
        <p:txBody>
          <a:bodyPr/>
          <a:lstStyle/>
          <a:p>
            <a:r>
              <a:rPr lang="en-US" dirty="0"/>
              <a:t>PENALTIES FOR THE SECOND FORM OF DIRECT BRIBERY </a:t>
            </a:r>
          </a:p>
        </p:txBody>
      </p:sp>
      <p:sp>
        <p:nvSpPr>
          <p:cNvPr id="4" name="Text Placeholder 3">
            <a:extLst>
              <a:ext uri="{FF2B5EF4-FFF2-40B4-BE49-F238E27FC236}">
                <a16:creationId xmlns:a16="http://schemas.microsoft.com/office/drawing/2014/main" id="{FF35C03F-AE41-6989-F2F5-03852937C36A}"/>
              </a:ext>
            </a:extLst>
          </p:cNvPr>
          <p:cNvSpPr>
            <a:spLocks noGrp="1"/>
          </p:cNvSpPr>
          <p:nvPr>
            <p:ph type="body" idx="1"/>
          </p:nvPr>
        </p:nvSpPr>
        <p:spPr/>
        <p:txBody>
          <a:bodyPr/>
          <a:lstStyle/>
          <a:p>
            <a:r>
              <a:rPr lang="en-US" dirty="0"/>
              <a:t>Manner of commission </a:t>
            </a:r>
          </a:p>
        </p:txBody>
      </p:sp>
      <p:sp>
        <p:nvSpPr>
          <p:cNvPr id="5" name="Content Placeholder 4">
            <a:extLst>
              <a:ext uri="{FF2B5EF4-FFF2-40B4-BE49-F238E27FC236}">
                <a16:creationId xmlns:a16="http://schemas.microsoft.com/office/drawing/2014/main" id="{FBCEC886-22EE-8335-8D6F-2CCD9162C1B7}"/>
              </a:ext>
            </a:extLst>
          </p:cNvPr>
          <p:cNvSpPr>
            <a:spLocks noGrp="1"/>
          </p:cNvSpPr>
          <p:nvPr>
            <p:ph sz="half" idx="2"/>
          </p:nvPr>
        </p:nvSpPr>
        <p:spPr>
          <a:xfrm>
            <a:off x="5125305" y="1371600"/>
            <a:ext cx="6264350" cy="992316"/>
          </a:xfrm>
        </p:spPr>
        <p:txBody>
          <a:bodyPr>
            <a:noAutofit/>
          </a:bodyPr>
          <a:lstStyle/>
          <a:p>
            <a:pPr algn="just"/>
            <a:r>
              <a:rPr lang="en-US" sz="2000" dirty="0"/>
              <a:t>In consideration of the execution of an act that does not constitute a crime, but is unjust</a:t>
            </a:r>
          </a:p>
        </p:txBody>
      </p:sp>
      <p:sp>
        <p:nvSpPr>
          <p:cNvPr id="6" name="Text Placeholder 5">
            <a:extLst>
              <a:ext uri="{FF2B5EF4-FFF2-40B4-BE49-F238E27FC236}">
                <a16:creationId xmlns:a16="http://schemas.microsoft.com/office/drawing/2014/main" id="{55FAAF22-7BCC-CF08-0FA9-4C1BA969332A}"/>
              </a:ext>
            </a:extLst>
          </p:cNvPr>
          <p:cNvSpPr>
            <a:spLocks noGrp="1"/>
          </p:cNvSpPr>
          <p:nvPr>
            <p:ph type="body" sz="quarter" idx="3"/>
          </p:nvPr>
        </p:nvSpPr>
        <p:spPr>
          <a:xfrm>
            <a:off x="5118653" y="2471057"/>
            <a:ext cx="6264414" cy="685800"/>
          </a:xfrm>
        </p:spPr>
        <p:txBody>
          <a:bodyPr/>
          <a:lstStyle/>
          <a:p>
            <a:r>
              <a:rPr lang="en-US" dirty="0"/>
              <a:t>PENALTIES </a:t>
            </a:r>
          </a:p>
        </p:txBody>
      </p:sp>
      <p:sp>
        <p:nvSpPr>
          <p:cNvPr id="7" name="Content Placeholder 6">
            <a:extLst>
              <a:ext uri="{FF2B5EF4-FFF2-40B4-BE49-F238E27FC236}">
                <a16:creationId xmlns:a16="http://schemas.microsoft.com/office/drawing/2014/main" id="{B5A584AC-1890-C264-4232-7BE66088F998}"/>
              </a:ext>
            </a:extLst>
          </p:cNvPr>
          <p:cNvSpPr>
            <a:spLocks noGrp="1"/>
          </p:cNvSpPr>
          <p:nvPr>
            <p:ph sz="quarter" idx="4"/>
          </p:nvPr>
        </p:nvSpPr>
        <p:spPr>
          <a:xfrm>
            <a:off x="5118447" y="3156858"/>
            <a:ext cx="6265588" cy="2898890"/>
          </a:xfrm>
        </p:spPr>
        <p:txBody>
          <a:bodyPr>
            <a:normAutofit fontScale="85000" lnSpcReduction="10000"/>
          </a:bodyPr>
          <a:lstStyle/>
          <a:p>
            <a:r>
              <a:rPr lang="en-US" sz="2200" b="1" dirty="0"/>
              <a:t>If the public officer executed the act: </a:t>
            </a:r>
          </a:p>
          <a:p>
            <a:pPr algn="just"/>
            <a:r>
              <a:rPr lang="en-US" sz="2000" dirty="0" err="1"/>
              <a:t>Prision</a:t>
            </a:r>
            <a:r>
              <a:rPr lang="en-US" sz="2000" dirty="0"/>
              <a:t> mayor in its medium and maximum periods (8 years and 1 day to 12 years’ imprisonment) and;  </a:t>
            </a:r>
          </a:p>
          <a:p>
            <a:pPr algn="just"/>
            <a:r>
              <a:rPr lang="en-US" sz="2000" dirty="0"/>
              <a:t>Fine of not less than three (3) times the value of the gift; and </a:t>
            </a:r>
          </a:p>
          <a:p>
            <a:pPr algn="just"/>
            <a:r>
              <a:rPr lang="en-US" sz="2000" dirty="0"/>
              <a:t>The penalty corresponding to the crime agreed upon, if the crime shall have been committed</a:t>
            </a:r>
          </a:p>
          <a:p>
            <a:pPr algn="just"/>
            <a:r>
              <a:rPr lang="en-US" sz="2000" dirty="0"/>
              <a:t>Special temporary disqualification </a:t>
            </a:r>
          </a:p>
        </p:txBody>
      </p:sp>
    </p:spTree>
    <p:extLst>
      <p:ext uri="{BB962C8B-B14F-4D97-AF65-F5344CB8AC3E}">
        <p14:creationId xmlns:p14="http://schemas.microsoft.com/office/powerpoint/2010/main" val="2273150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93BA7-4B6F-C6E9-867E-C5DCE2A48F0D}"/>
              </a:ext>
            </a:extLst>
          </p:cNvPr>
          <p:cNvSpPr>
            <a:spLocks noGrp="1"/>
          </p:cNvSpPr>
          <p:nvPr>
            <p:ph type="title"/>
          </p:nvPr>
        </p:nvSpPr>
        <p:spPr/>
        <p:txBody>
          <a:bodyPr/>
          <a:lstStyle/>
          <a:p>
            <a:r>
              <a:rPr lang="en-US" dirty="0"/>
              <a:t>PENALTIES FOR THE SECOND FORM OF DIRECT BRIBERY </a:t>
            </a:r>
          </a:p>
        </p:txBody>
      </p:sp>
      <p:sp>
        <p:nvSpPr>
          <p:cNvPr id="4" name="Text Placeholder 3">
            <a:extLst>
              <a:ext uri="{FF2B5EF4-FFF2-40B4-BE49-F238E27FC236}">
                <a16:creationId xmlns:a16="http://schemas.microsoft.com/office/drawing/2014/main" id="{FF35C03F-AE41-6989-F2F5-03852937C36A}"/>
              </a:ext>
            </a:extLst>
          </p:cNvPr>
          <p:cNvSpPr>
            <a:spLocks noGrp="1"/>
          </p:cNvSpPr>
          <p:nvPr>
            <p:ph type="body" idx="1"/>
          </p:nvPr>
        </p:nvSpPr>
        <p:spPr/>
        <p:txBody>
          <a:bodyPr/>
          <a:lstStyle/>
          <a:p>
            <a:r>
              <a:rPr lang="en-US" dirty="0"/>
              <a:t>Manner of commission </a:t>
            </a:r>
          </a:p>
        </p:txBody>
      </p:sp>
      <p:sp>
        <p:nvSpPr>
          <p:cNvPr id="5" name="Content Placeholder 4">
            <a:extLst>
              <a:ext uri="{FF2B5EF4-FFF2-40B4-BE49-F238E27FC236}">
                <a16:creationId xmlns:a16="http://schemas.microsoft.com/office/drawing/2014/main" id="{FBCEC886-22EE-8335-8D6F-2CCD9162C1B7}"/>
              </a:ext>
            </a:extLst>
          </p:cNvPr>
          <p:cNvSpPr>
            <a:spLocks noGrp="1"/>
          </p:cNvSpPr>
          <p:nvPr>
            <p:ph sz="half" idx="2"/>
          </p:nvPr>
        </p:nvSpPr>
        <p:spPr>
          <a:xfrm>
            <a:off x="5125305" y="1488986"/>
            <a:ext cx="6264350" cy="874930"/>
          </a:xfrm>
        </p:spPr>
        <p:txBody>
          <a:bodyPr>
            <a:noAutofit/>
          </a:bodyPr>
          <a:lstStyle/>
          <a:p>
            <a:pPr algn="just"/>
            <a:r>
              <a:rPr lang="en-US" sz="2000" dirty="0"/>
              <a:t>In consideration of the execution of an act that does not constitute a crime, but is unjust</a:t>
            </a:r>
          </a:p>
        </p:txBody>
      </p:sp>
      <p:sp>
        <p:nvSpPr>
          <p:cNvPr id="6" name="Text Placeholder 5">
            <a:extLst>
              <a:ext uri="{FF2B5EF4-FFF2-40B4-BE49-F238E27FC236}">
                <a16:creationId xmlns:a16="http://schemas.microsoft.com/office/drawing/2014/main" id="{55FAAF22-7BCC-CF08-0FA9-4C1BA969332A}"/>
              </a:ext>
            </a:extLst>
          </p:cNvPr>
          <p:cNvSpPr>
            <a:spLocks noGrp="1"/>
          </p:cNvSpPr>
          <p:nvPr>
            <p:ph type="body" sz="quarter" idx="3"/>
          </p:nvPr>
        </p:nvSpPr>
        <p:spPr>
          <a:xfrm>
            <a:off x="5118653" y="2710544"/>
            <a:ext cx="6264414" cy="718456"/>
          </a:xfrm>
        </p:spPr>
        <p:txBody>
          <a:bodyPr/>
          <a:lstStyle/>
          <a:p>
            <a:r>
              <a:rPr lang="en-US" dirty="0"/>
              <a:t>PENALTIES </a:t>
            </a:r>
          </a:p>
        </p:txBody>
      </p:sp>
      <p:sp>
        <p:nvSpPr>
          <p:cNvPr id="7" name="Content Placeholder 6">
            <a:extLst>
              <a:ext uri="{FF2B5EF4-FFF2-40B4-BE49-F238E27FC236}">
                <a16:creationId xmlns:a16="http://schemas.microsoft.com/office/drawing/2014/main" id="{B5A584AC-1890-C264-4232-7BE66088F998}"/>
              </a:ext>
            </a:extLst>
          </p:cNvPr>
          <p:cNvSpPr>
            <a:spLocks noGrp="1"/>
          </p:cNvSpPr>
          <p:nvPr>
            <p:ph sz="quarter" idx="4"/>
          </p:nvPr>
        </p:nvSpPr>
        <p:spPr>
          <a:xfrm>
            <a:off x="5118447" y="3585475"/>
            <a:ext cx="6265588" cy="2470272"/>
          </a:xfrm>
        </p:spPr>
        <p:txBody>
          <a:bodyPr>
            <a:normAutofit lnSpcReduction="10000"/>
          </a:bodyPr>
          <a:lstStyle/>
          <a:p>
            <a:pPr algn="just"/>
            <a:r>
              <a:rPr lang="en-US" sz="2000" b="1" dirty="0"/>
              <a:t>If the act was not accomplished:</a:t>
            </a:r>
          </a:p>
          <a:p>
            <a:pPr algn="just"/>
            <a:r>
              <a:rPr lang="en-US" sz="2000" dirty="0" err="1"/>
              <a:t>Prision</a:t>
            </a:r>
            <a:r>
              <a:rPr lang="en-US" sz="2000" dirty="0"/>
              <a:t> </a:t>
            </a:r>
            <a:r>
              <a:rPr lang="en-US" sz="2000" dirty="0" err="1"/>
              <a:t>correccional</a:t>
            </a:r>
            <a:r>
              <a:rPr lang="en-US" sz="2000" dirty="0"/>
              <a:t> in its medium period (2 years, 4 months and 1 day, to 4 years and 2 months’ imprisonment) and;  </a:t>
            </a:r>
          </a:p>
          <a:p>
            <a:pPr algn="just"/>
            <a:r>
              <a:rPr lang="en-US" sz="2000" dirty="0"/>
              <a:t>Fine of not less than twice the value of the gift </a:t>
            </a:r>
          </a:p>
          <a:p>
            <a:pPr algn="just"/>
            <a:r>
              <a:rPr lang="en-US" sz="2000" dirty="0"/>
              <a:t>Special temporary disqualification </a:t>
            </a:r>
          </a:p>
        </p:txBody>
      </p:sp>
    </p:spTree>
    <p:extLst>
      <p:ext uri="{BB962C8B-B14F-4D97-AF65-F5344CB8AC3E}">
        <p14:creationId xmlns:p14="http://schemas.microsoft.com/office/powerpoint/2010/main" val="25640630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93BA7-4B6F-C6E9-867E-C5DCE2A48F0D}"/>
              </a:ext>
            </a:extLst>
          </p:cNvPr>
          <p:cNvSpPr>
            <a:spLocks noGrp="1"/>
          </p:cNvSpPr>
          <p:nvPr>
            <p:ph type="title"/>
          </p:nvPr>
        </p:nvSpPr>
        <p:spPr/>
        <p:txBody>
          <a:bodyPr/>
          <a:lstStyle/>
          <a:p>
            <a:r>
              <a:rPr lang="en-US" dirty="0"/>
              <a:t>PENALTIES FOR  THE THIRD FORM OF DIRECT BRIBERY </a:t>
            </a:r>
          </a:p>
        </p:txBody>
      </p:sp>
      <p:sp>
        <p:nvSpPr>
          <p:cNvPr id="4" name="Text Placeholder 3">
            <a:extLst>
              <a:ext uri="{FF2B5EF4-FFF2-40B4-BE49-F238E27FC236}">
                <a16:creationId xmlns:a16="http://schemas.microsoft.com/office/drawing/2014/main" id="{FF35C03F-AE41-6989-F2F5-03852937C36A}"/>
              </a:ext>
            </a:extLst>
          </p:cNvPr>
          <p:cNvSpPr>
            <a:spLocks noGrp="1"/>
          </p:cNvSpPr>
          <p:nvPr>
            <p:ph type="body" idx="1"/>
          </p:nvPr>
        </p:nvSpPr>
        <p:spPr/>
        <p:txBody>
          <a:bodyPr/>
          <a:lstStyle/>
          <a:p>
            <a:r>
              <a:rPr lang="en-US" dirty="0"/>
              <a:t>Manner of commission </a:t>
            </a:r>
          </a:p>
        </p:txBody>
      </p:sp>
      <p:sp>
        <p:nvSpPr>
          <p:cNvPr id="5" name="Content Placeholder 4">
            <a:extLst>
              <a:ext uri="{FF2B5EF4-FFF2-40B4-BE49-F238E27FC236}">
                <a16:creationId xmlns:a16="http://schemas.microsoft.com/office/drawing/2014/main" id="{FBCEC886-22EE-8335-8D6F-2CCD9162C1B7}"/>
              </a:ext>
            </a:extLst>
          </p:cNvPr>
          <p:cNvSpPr>
            <a:spLocks noGrp="1"/>
          </p:cNvSpPr>
          <p:nvPr>
            <p:ph sz="half" idx="2"/>
          </p:nvPr>
        </p:nvSpPr>
        <p:spPr>
          <a:xfrm>
            <a:off x="5125305" y="1488986"/>
            <a:ext cx="6264350" cy="1017327"/>
          </a:xfrm>
        </p:spPr>
        <p:txBody>
          <a:bodyPr>
            <a:noAutofit/>
          </a:bodyPr>
          <a:lstStyle/>
          <a:p>
            <a:pPr algn="just"/>
            <a:r>
              <a:rPr lang="en-US" sz="2400" dirty="0"/>
              <a:t>To refrain from doing something that it is his official duty to do </a:t>
            </a:r>
          </a:p>
        </p:txBody>
      </p:sp>
      <p:sp>
        <p:nvSpPr>
          <p:cNvPr id="6" name="Text Placeholder 5">
            <a:extLst>
              <a:ext uri="{FF2B5EF4-FFF2-40B4-BE49-F238E27FC236}">
                <a16:creationId xmlns:a16="http://schemas.microsoft.com/office/drawing/2014/main" id="{55FAAF22-7BCC-CF08-0FA9-4C1BA969332A}"/>
              </a:ext>
            </a:extLst>
          </p:cNvPr>
          <p:cNvSpPr>
            <a:spLocks noGrp="1"/>
          </p:cNvSpPr>
          <p:nvPr>
            <p:ph type="body" sz="quarter" idx="3"/>
          </p:nvPr>
        </p:nvSpPr>
        <p:spPr>
          <a:xfrm>
            <a:off x="5118653" y="2647627"/>
            <a:ext cx="6264414" cy="685800"/>
          </a:xfrm>
        </p:spPr>
        <p:txBody>
          <a:bodyPr/>
          <a:lstStyle/>
          <a:p>
            <a:r>
              <a:rPr lang="en-US" dirty="0"/>
              <a:t>PENALTIES </a:t>
            </a:r>
          </a:p>
        </p:txBody>
      </p:sp>
      <p:sp>
        <p:nvSpPr>
          <p:cNvPr id="7" name="Content Placeholder 6">
            <a:extLst>
              <a:ext uri="{FF2B5EF4-FFF2-40B4-BE49-F238E27FC236}">
                <a16:creationId xmlns:a16="http://schemas.microsoft.com/office/drawing/2014/main" id="{B5A584AC-1890-C264-4232-7BE66088F998}"/>
              </a:ext>
            </a:extLst>
          </p:cNvPr>
          <p:cNvSpPr>
            <a:spLocks noGrp="1"/>
          </p:cNvSpPr>
          <p:nvPr>
            <p:ph sz="quarter" idx="4"/>
          </p:nvPr>
        </p:nvSpPr>
        <p:spPr>
          <a:xfrm>
            <a:off x="5118447" y="3429000"/>
            <a:ext cx="6265588" cy="2626747"/>
          </a:xfrm>
        </p:spPr>
        <p:txBody>
          <a:bodyPr>
            <a:normAutofit fontScale="85000" lnSpcReduction="10000"/>
          </a:bodyPr>
          <a:lstStyle/>
          <a:p>
            <a:pPr algn="just"/>
            <a:r>
              <a:rPr lang="en-US" sz="2400" dirty="0" err="1"/>
              <a:t>Prision</a:t>
            </a:r>
            <a:r>
              <a:rPr lang="en-US" sz="2400" dirty="0"/>
              <a:t> </a:t>
            </a:r>
            <a:r>
              <a:rPr lang="en-US" sz="2400" dirty="0" err="1"/>
              <a:t>correccional</a:t>
            </a:r>
            <a:r>
              <a:rPr lang="en-US" sz="2400" dirty="0"/>
              <a:t> in its maximum period to </a:t>
            </a:r>
            <a:r>
              <a:rPr lang="en-US" sz="2400" dirty="0" err="1"/>
              <a:t>prision</a:t>
            </a:r>
            <a:r>
              <a:rPr lang="en-US" sz="2400" dirty="0"/>
              <a:t> mayor in its minimum period (4 years, 2 months and 1 day to 8 years’ imprisonment and; </a:t>
            </a:r>
          </a:p>
          <a:p>
            <a:pPr algn="just"/>
            <a:r>
              <a:rPr lang="en-US" sz="2400" dirty="0"/>
              <a:t>Fine of not less than three times the value of the gift </a:t>
            </a:r>
          </a:p>
          <a:p>
            <a:pPr algn="just"/>
            <a:r>
              <a:rPr lang="en-US" sz="2400" dirty="0"/>
              <a:t>Special temporary disqualification </a:t>
            </a:r>
          </a:p>
        </p:txBody>
      </p:sp>
    </p:spTree>
    <p:extLst>
      <p:ext uri="{BB962C8B-B14F-4D97-AF65-F5344CB8AC3E}">
        <p14:creationId xmlns:p14="http://schemas.microsoft.com/office/powerpoint/2010/main" val="42012805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3FFAB-069A-E340-0CE6-D632BFCA99BA}"/>
              </a:ext>
            </a:extLst>
          </p:cNvPr>
          <p:cNvSpPr>
            <a:spLocks noGrp="1"/>
          </p:cNvSpPr>
          <p:nvPr>
            <p:ph type="title"/>
          </p:nvPr>
        </p:nvSpPr>
        <p:spPr/>
        <p:txBody>
          <a:bodyPr>
            <a:normAutofit fontScale="90000"/>
          </a:bodyPr>
          <a:lstStyle/>
          <a:p>
            <a:r>
              <a:rPr lang="en-US" dirty="0"/>
              <a:t>EXAMPLE OF THIRD FORM OF DIRECT BRIBERY </a:t>
            </a:r>
          </a:p>
        </p:txBody>
      </p:sp>
      <p:sp>
        <p:nvSpPr>
          <p:cNvPr id="3" name="Content Placeholder 2">
            <a:extLst>
              <a:ext uri="{FF2B5EF4-FFF2-40B4-BE49-F238E27FC236}">
                <a16:creationId xmlns:a16="http://schemas.microsoft.com/office/drawing/2014/main" id="{96891DFB-2C96-CE78-5EAF-6E2770C7C19B}"/>
              </a:ext>
            </a:extLst>
          </p:cNvPr>
          <p:cNvSpPr>
            <a:spLocks noGrp="1"/>
          </p:cNvSpPr>
          <p:nvPr>
            <p:ph idx="1"/>
          </p:nvPr>
        </p:nvSpPr>
        <p:spPr/>
        <p:txBody>
          <a:bodyPr>
            <a:normAutofit/>
          </a:bodyPr>
          <a:lstStyle/>
          <a:p>
            <a:pPr algn="just"/>
            <a:r>
              <a:rPr lang="en-US" sz="2800" dirty="0"/>
              <a:t>A sanitary inspector who accepts a gift from the tenant of an unsanitary building and in consideration thereof refrains from performing his duty to report its condition to his superiors, is guilty under the third paragraph of Article 210. (U.S. v. Navarro, 3 Phil. 633) </a:t>
            </a:r>
          </a:p>
        </p:txBody>
      </p:sp>
    </p:spTree>
    <p:extLst>
      <p:ext uri="{BB962C8B-B14F-4D97-AF65-F5344CB8AC3E}">
        <p14:creationId xmlns:p14="http://schemas.microsoft.com/office/powerpoint/2010/main" val="36116187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3FFAB-069A-E340-0CE6-D632BFCA99BA}"/>
              </a:ext>
            </a:extLst>
          </p:cNvPr>
          <p:cNvSpPr>
            <a:spLocks noGrp="1"/>
          </p:cNvSpPr>
          <p:nvPr>
            <p:ph type="title"/>
          </p:nvPr>
        </p:nvSpPr>
        <p:spPr/>
        <p:txBody>
          <a:bodyPr>
            <a:noAutofit/>
          </a:bodyPr>
          <a:lstStyle/>
          <a:p>
            <a:r>
              <a:rPr lang="en-US" sz="3200" dirty="0"/>
              <a:t>DIRECT BRIBERY IS A CRIME INVOLVING MORAL TURPITUDE </a:t>
            </a:r>
          </a:p>
        </p:txBody>
      </p:sp>
      <p:sp>
        <p:nvSpPr>
          <p:cNvPr id="3" name="Content Placeholder 2">
            <a:extLst>
              <a:ext uri="{FF2B5EF4-FFF2-40B4-BE49-F238E27FC236}">
                <a16:creationId xmlns:a16="http://schemas.microsoft.com/office/drawing/2014/main" id="{96891DFB-2C96-CE78-5EAF-6E2770C7C19B}"/>
              </a:ext>
            </a:extLst>
          </p:cNvPr>
          <p:cNvSpPr>
            <a:spLocks noGrp="1"/>
          </p:cNvSpPr>
          <p:nvPr>
            <p:ph idx="1"/>
          </p:nvPr>
        </p:nvSpPr>
        <p:spPr/>
        <p:txBody>
          <a:bodyPr>
            <a:normAutofit fontScale="85000" lnSpcReduction="20000"/>
          </a:bodyPr>
          <a:lstStyle/>
          <a:p>
            <a:pPr algn="just"/>
            <a:r>
              <a:rPr lang="en-US" sz="2400" dirty="0"/>
              <a:t>Moral turpitude can be inferred from the third element. The fact that the offender agrees to accept a promise or gift and deliberately commits an unjust act or refrains from performing an official duty in exchange for some favors, denotes a malicious intent on the part of the offender to renege on the duties which he owes his fellowmen and society in general. Also, the fact that the offender takes advantage of his office and position is a betrayal of the trust reposed on him by the public. It is a conduct clearly contrary to the accepted rules of right and duty, justice, honesty and good morals. In all respects, direct bribery is a crime involving moral turpitude. (</a:t>
            </a:r>
            <a:r>
              <a:rPr lang="en-US" sz="2400" dirty="0" err="1"/>
              <a:t>Magno</a:t>
            </a:r>
            <a:r>
              <a:rPr lang="en-US" sz="2400" dirty="0"/>
              <a:t> v. Commission on Elections, et al., GR No. 147904, October 4, 2002)</a:t>
            </a:r>
          </a:p>
        </p:txBody>
      </p:sp>
    </p:spTree>
    <p:extLst>
      <p:ext uri="{BB962C8B-B14F-4D97-AF65-F5344CB8AC3E}">
        <p14:creationId xmlns:p14="http://schemas.microsoft.com/office/powerpoint/2010/main" val="20859736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ELEMENTS OF </a:t>
            </a:r>
            <a:br>
              <a:rPr lang="en-US" dirty="0"/>
            </a:br>
            <a:r>
              <a:rPr lang="en-US" dirty="0"/>
              <a:t>INDIRECT BRIBERY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a:bodyPr>
          <a:lstStyle/>
          <a:p>
            <a:pPr marL="742950" indent="-742950" algn="just">
              <a:buFont typeface="+mj-lt"/>
              <a:buAutoNum type="arabicPeriod"/>
            </a:pPr>
            <a:r>
              <a:rPr lang="en-US" sz="3200" dirty="0"/>
              <a:t>That the offender is a public officer. </a:t>
            </a:r>
          </a:p>
          <a:p>
            <a:pPr marL="742950" indent="-742950" algn="just">
              <a:buFont typeface="+mj-lt"/>
              <a:buAutoNum type="arabicPeriod"/>
            </a:pPr>
            <a:r>
              <a:rPr lang="en-US" sz="3200" dirty="0"/>
              <a:t>That he accepts gifts. </a:t>
            </a:r>
          </a:p>
          <a:p>
            <a:pPr marL="742950" indent="-742950" algn="just">
              <a:buFont typeface="+mj-lt"/>
              <a:buAutoNum type="arabicPeriod"/>
            </a:pPr>
            <a:r>
              <a:rPr lang="en-US" sz="3200" dirty="0"/>
              <a:t>That the gifts are offered to him by reason of his office </a:t>
            </a:r>
          </a:p>
        </p:txBody>
      </p:sp>
    </p:spTree>
    <p:extLst>
      <p:ext uri="{BB962C8B-B14F-4D97-AF65-F5344CB8AC3E}">
        <p14:creationId xmlns:p14="http://schemas.microsoft.com/office/powerpoint/2010/main" val="2655961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A36CD-209E-E86C-35D3-85DB13C9F6B1}"/>
              </a:ext>
            </a:extLst>
          </p:cNvPr>
          <p:cNvSpPr>
            <a:spLocks noGrp="1"/>
          </p:cNvSpPr>
          <p:nvPr>
            <p:ph type="title"/>
          </p:nvPr>
        </p:nvSpPr>
        <p:spPr/>
        <p:txBody>
          <a:bodyPr>
            <a:normAutofit/>
          </a:bodyPr>
          <a:lstStyle/>
          <a:p>
            <a:r>
              <a:rPr lang="en-US" dirty="0"/>
              <a:t>PUBLIC OFFICERS </a:t>
            </a:r>
          </a:p>
        </p:txBody>
      </p:sp>
      <p:sp>
        <p:nvSpPr>
          <p:cNvPr id="3" name="Content Placeholder 2">
            <a:extLst>
              <a:ext uri="{FF2B5EF4-FFF2-40B4-BE49-F238E27FC236}">
                <a16:creationId xmlns:a16="http://schemas.microsoft.com/office/drawing/2014/main" id="{873357B5-BA89-F81A-7524-DEB71CC63516}"/>
              </a:ext>
            </a:extLst>
          </p:cNvPr>
          <p:cNvSpPr>
            <a:spLocks noGrp="1"/>
          </p:cNvSpPr>
          <p:nvPr>
            <p:ph idx="1"/>
          </p:nvPr>
        </p:nvSpPr>
        <p:spPr/>
        <p:txBody>
          <a:bodyPr>
            <a:normAutofit fontScale="85000" lnSpcReduction="10000"/>
          </a:bodyPr>
          <a:lstStyle/>
          <a:p>
            <a:pPr algn="just"/>
            <a:r>
              <a:rPr lang="en-US" sz="3200" dirty="0"/>
              <a:t>Any person who, by direct provision of the law, popular election or appointment by competent authority, shall take part in the performance of public functions in the Government of the Philippine islands, or shall perform in said Government or in any of its branches public duties as an employee, agent, or subordinate official, of any rank or class. </a:t>
            </a:r>
          </a:p>
        </p:txBody>
      </p:sp>
    </p:spTree>
    <p:extLst>
      <p:ext uri="{BB962C8B-B14F-4D97-AF65-F5344CB8AC3E}">
        <p14:creationId xmlns:p14="http://schemas.microsoft.com/office/powerpoint/2010/main" val="23302461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C9077-FD0D-F74E-B267-ED6DC8E0A70F}"/>
              </a:ext>
            </a:extLst>
          </p:cNvPr>
          <p:cNvSpPr>
            <a:spLocks noGrp="1"/>
          </p:cNvSpPr>
          <p:nvPr>
            <p:ph type="title"/>
          </p:nvPr>
        </p:nvSpPr>
        <p:spPr/>
        <p:txBody>
          <a:bodyPr/>
          <a:lstStyle/>
          <a:p>
            <a:r>
              <a:rPr lang="en-US" dirty="0"/>
              <a:t>PENALTIES FOR INDIRECT BRIBERY </a:t>
            </a:r>
          </a:p>
        </p:txBody>
      </p:sp>
      <p:sp>
        <p:nvSpPr>
          <p:cNvPr id="3" name="Content Placeholder 2">
            <a:extLst>
              <a:ext uri="{FF2B5EF4-FFF2-40B4-BE49-F238E27FC236}">
                <a16:creationId xmlns:a16="http://schemas.microsoft.com/office/drawing/2014/main" id="{6E9D56C9-7CA7-4B5A-305E-8F38185050B3}"/>
              </a:ext>
            </a:extLst>
          </p:cNvPr>
          <p:cNvSpPr>
            <a:spLocks noGrp="1"/>
          </p:cNvSpPr>
          <p:nvPr>
            <p:ph idx="1"/>
          </p:nvPr>
        </p:nvSpPr>
        <p:spPr/>
        <p:txBody>
          <a:bodyPr>
            <a:normAutofit/>
          </a:bodyPr>
          <a:lstStyle/>
          <a:p>
            <a:pPr algn="just"/>
            <a:r>
              <a:rPr lang="en-US" sz="3200" dirty="0" err="1"/>
              <a:t>Prision</a:t>
            </a:r>
            <a:r>
              <a:rPr lang="en-US" sz="3200" dirty="0"/>
              <a:t> </a:t>
            </a:r>
            <a:r>
              <a:rPr lang="en-US" sz="3200" dirty="0" err="1"/>
              <a:t>correccional</a:t>
            </a:r>
            <a:r>
              <a:rPr lang="en-US" sz="3200" dirty="0"/>
              <a:t> in its medium and maximum periods (imprisonment for 2 years, 4 months and 1 day up to 6 years) </a:t>
            </a:r>
          </a:p>
          <a:p>
            <a:pPr algn="just"/>
            <a:r>
              <a:rPr lang="en-US" sz="3200" dirty="0"/>
              <a:t>Suspension</a:t>
            </a:r>
          </a:p>
          <a:p>
            <a:pPr algn="just"/>
            <a:r>
              <a:rPr lang="en-US" sz="3200" dirty="0"/>
              <a:t>Public censure </a:t>
            </a:r>
          </a:p>
        </p:txBody>
      </p:sp>
    </p:spTree>
    <p:extLst>
      <p:ext uri="{BB962C8B-B14F-4D97-AF65-F5344CB8AC3E}">
        <p14:creationId xmlns:p14="http://schemas.microsoft.com/office/powerpoint/2010/main" val="31834368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80076-08FA-984E-C4CA-34526D2295EA}"/>
              </a:ext>
            </a:extLst>
          </p:cNvPr>
          <p:cNvSpPr>
            <a:spLocks noGrp="1"/>
          </p:cNvSpPr>
          <p:nvPr>
            <p:ph type="title"/>
          </p:nvPr>
        </p:nvSpPr>
        <p:spPr/>
        <p:txBody>
          <a:bodyPr>
            <a:noAutofit/>
          </a:bodyPr>
          <a:lstStyle/>
          <a:p>
            <a:r>
              <a:rPr lang="en-US" sz="2800" dirty="0"/>
              <a:t>GIFT IS USUALLY GIVEN TO THE PUBLIC OFFICER IN ANTICIPATION OF FUTURE FAVOR FROM THE PUBLIC OFFICER </a:t>
            </a:r>
          </a:p>
        </p:txBody>
      </p:sp>
      <p:sp>
        <p:nvSpPr>
          <p:cNvPr id="3" name="Content Placeholder 2">
            <a:extLst>
              <a:ext uri="{FF2B5EF4-FFF2-40B4-BE49-F238E27FC236}">
                <a16:creationId xmlns:a16="http://schemas.microsoft.com/office/drawing/2014/main" id="{B25D444A-4646-F000-0567-9020E323E006}"/>
              </a:ext>
            </a:extLst>
          </p:cNvPr>
          <p:cNvSpPr>
            <a:spLocks noGrp="1"/>
          </p:cNvSpPr>
          <p:nvPr>
            <p:ph idx="1"/>
          </p:nvPr>
        </p:nvSpPr>
        <p:spPr/>
        <p:txBody>
          <a:bodyPr>
            <a:normAutofit/>
          </a:bodyPr>
          <a:lstStyle/>
          <a:p>
            <a:pPr algn="just"/>
            <a:r>
              <a:rPr lang="en-US" sz="2800" dirty="0"/>
              <a:t>A public officer should not accept any gift offered to him, because such gift is offered in anticipation of future favor from him. Such gift received now will in the future corrupt him or make him omit the performance of his official duty. </a:t>
            </a:r>
            <a:endParaRPr lang="en-US" sz="2400" dirty="0"/>
          </a:p>
        </p:txBody>
      </p:sp>
    </p:spTree>
    <p:extLst>
      <p:ext uri="{BB962C8B-B14F-4D97-AF65-F5344CB8AC3E}">
        <p14:creationId xmlns:p14="http://schemas.microsoft.com/office/powerpoint/2010/main" val="37269137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C79D6-04E2-030C-CF94-8AAD27467F37}"/>
              </a:ext>
            </a:extLst>
          </p:cNvPr>
          <p:cNvSpPr>
            <a:spLocks noGrp="1"/>
          </p:cNvSpPr>
          <p:nvPr>
            <p:ph type="title"/>
          </p:nvPr>
        </p:nvSpPr>
        <p:spPr/>
        <p:txBody>
          <a:bodyPr>
            <a:normAutofit/>
          </a:bodyPr>
          <a:lstStyle/>
          <a:p>
            <a:r>
              <a:rPr lang="en-US" dirty="0"/>
              <a:t>EXAMPLE OF INDIRECT BRIBERY </a:t>
            </a:r>
          </a:p>
        </p:txBody>
      </p:sp>
      <p:sp>
        <p:nvSpPr>
          <p:cNvPr id="3" name="Content Placeholder 2">
            <a:extLst>
              <a:ext uri="{FF2B5EF4-FFF2-40B4-BE49-F238E27FC236}">
                <a16:creationId xmlns:a16="http://schemas.microsoft.com/office/drawing/2014/main" id="{2A50D3BE-0B88-425C-D9CD-9C7FF46D74A8}"/>
              </a:ext>
            </a:extLst>
          </p:cNvPr>
          <p:cNvSpPr>
            <a:spLocks noGrp="1"/>
          </p:cNvSpPr>
          <p:nvPr>
            <p:ph idx="1"/>
          </p:nvPr>
        </p:nvSpPr>
        <p:spPr/>
        <p:txBody>
          <a:bodyPr>
            <a:normAutofit fontScale="92500" lnSpcReduction="10000"/>
          </a:bodyPr>
          <a:lstStyle/>
          <a:p>
            <a:pPr algn="just"/>
            <a:r>
              <a:rPr lang="en-US" sz="2400" dirty="0"/>
              <a:t>A veterinarian of the Board of Health, entrusted with the duty of examining mules which were offered for sale to the Government, received a certain amount of money from the vendor of mules after the latter had received from the Government the purchase price of the mules sold. There was no evidence to the effect that the money was given for the purpose of preventing the veterinarian from doing or inducing him to do something pertaining to his office. (US v. Richards, 6 Phil. 545). He accepted the gift offered to him by reason of his office. </a:t>
            </a:r>
          </a:p>
        </p:txBody>
      </p:sp>
    </p:spTree>
    <p:extLst>
      <p:ext uri="{BB962C8B-B14F-4D97-AF65-F5344CB8AC3E}">
        <p14:creationId xmlns:p14="http://schemas.microsoft.com/office/powerpoint/2010/main" val="13141812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64E4B-B6D1-A1E3-2F08-CEB356861B0C}"/>
              </a:ext>
            </a:extLst>
          </p:cNvPr>
          <p:cNvSpPr>
            <a:spLocks noGrp="1"/>
          </p:cNvSpPr>
          <p:nvPr>
            <p:ph type="title"/>
          </p:nvPr>
        </p:nvSpPr>
        <p:spPr/>
        <p:txBody>
          <a:bodyPr>
            <a:normAutofit fontScale="90000"/>
          </a:bodyPr>
          <a:lstStyle/>
          <a:p>
            <a:r>
              <a:rPr lang="en-US" dirty="0"/>
              <a:t>“WHO SHALL ACCEPT GIFTS OFFERED TO HIM”</a:t>
            </a:r>
          </a:p>
        </p:txBody>
      </p:sp>
      <p:sp>
        <p:nvSpPr>
          <p:cNvPr id="3" name="Content Placeholder 2">
            <a:extLst>
              <a:ext uri="{FF2B5EF4-FFF2-40B4-BE49-F238E27FC236}">
                <a16:creationId xmlns:a16="http://schemas.microsoft.com/office/drawing/2014/main" id="{B45D82EE-7737-0C1D-CC67-4372C6F569C8}"/>
              </a:ext>
            </a:extLst>
          </p:cNvPr>
          <p:cNvSpPr>
            <a:spLocks noGrp="1"/>
          </p:cNvSpPr>
          <p:nvPr>
            <p:ph idx="1"/>
          </p:nvPr>
        </p:nvSpPr>
        <p:spPr/>
        <p:txBody>
          <a:bodyPr>
            <a:normAutofit lnSpcReduction="10000"/>
          </a:bodyPr>
          <a:lstStyle/>
          <a:p>
            <a:pPr algn="just"/>
            <a:r>
              <a:rPr lang="en-US" dirty="0"/>
              <a:t>The essential ingredient of direct bribery as defined on Article 211 of the Revised Penal Code is that the public officer concerned must have accepted the gift or material consideration. There must be a clear intention on the part of the public officer to take the gift so offered and consider the same as his own property from then on, such as putting away the gift for safekeeping or pocketing the same. Mere physical receipt unaccompanied by any other sign, circumstance or act to show such acceptance is not sufficient to lead the court to conclude that the crime of indirect bribery has been committed. To hold otherwise will encourage unscrupulous individuals to frame up public officers by simply putting within their physical custody some gift, money or other property. (</a:t>
            </a:r>
            <a:r>
              <a:rPr lang="en-US" dirty="0" err="1"/>
              <a:t>Formilleza</a:t>
            </a:r>
            <a:r>
              <a:rPr lang="en-US" dirty="0"/>
              <a:t> v. Sandiganbayan, 159 SCRA 1).</a:t>
            </a:r>
          </a:p>
        </p:txBody>
      </p:sp>
    </p:spTree>
    <p:extLst>
      <p:ext uri="{BB962C8B-B14F-4D97-AF65-F5344CB8AC3E}">
        <p14:creationId xmlns:p14="http://schemas.microsoft.com/office/powerpoint/2010/main" val="40002757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3FFAB-069A-E340-0CE6-D632BFCA99BA}"/>
              </a:ext>
            </a:extLst>
          </p:cNvPr>
          <p:cNvSpPr>
            <a:spLocks noGrp="1"/>
          </p:cNvSpPr>
          <p:nvPr>
            <p:ph type="title"/>
          </p:nvPr>
        </p:nvSpPr>
        <p:spPr/>
        <p:txBody>
          <a:bodyPr>
            <a:noAutofit/>
          </a:bodyPr>
          <a:lstStyle/>
          <a:p>
            <a:r>
              <a:rPr lang="en-US" sz="3600" dirty="0"/>
              <a:t>THERE IS NO ATTEMPTED OR FRUSTRATED INDIRECT BRIBERY </a:t>
            </a:r>
          </a:p>
        </p:txBody>
      </p:sp>
      <p:sp>
        <p:nvSpPr>
          <p:cNvPr id="3" name="Content Placeholder 2">
            <a:extLst>
              <a:ext uri="{FF2B5EF4-FFF2-40B4-BE49-F238E27FC236}">
                <a16:creationId xmlns:a16="http://schemas.microsoft.com/office/drawing/2014/main" id="{96891DFB-2C96-CE78-5EAF-6E2770C7C19B}"/>
              </a:ext>
            </a:extLst>
          </p:cNvPr>
          <p:cNvSpPr>
            <a:spLocks noGrp="1"/>
          </p:cNvSpPr>
          <p:nvPr>
            <p:ph idx="1"/>
          </p:nvPr>
        </p:nvSpPr>
        <p:spPr/>
        <p:txBody>
          <a:bodyPr>
            <a:normAutofit/>
          </a:bodyPr>
          <a:lstStyle/>
          <a:p>
            <a:pPr algn="just"/>
            <a:r>
              <a:rPr lang="en-US" sz="2800" dirty="0"/>
              <a:t>Indirect bribery has no attempted or frustrated stage of execution, because it is committed by accepting gifts offered to the public officer by reason of his office. If he does not accept the gifts; he does not commit the crime. If he accepts the gifts, it is consummated. </a:t>
            </a:r>
          </a:p>
        </p:txBody>
      </p:sp>
    </p:spTree>
    <p:extLst>
      <p:ext uri="{BB962C8B-B14F-4D97-AF65-F5344CB8AC3E}">
        <p14:creationId xmlns:p14="http://schemas.microsoft.com/office/powerpoint/2010/main" val="3365340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F9A18-D874-DA49-70F8-C715DF4DB80E}"/>
              </a:ext>
            </a:extLst>
          </p:cNvPr>
          <p:cNvSpPr>
            <a:spLocks noGrp="1"/>
          </p:cNvSpPr>
          <p:nvPr>
            <p:ph type="title"/>
          </p:nvPr>
        </p:nvSpPr>
        <p:spPr/>
        <p:txBody>
          <a:bodyPr>
            <a:noAutofit/>
          </a:bodyPr>
          <a:lstStyle/>
          <a:p>
            <a:r>
              <a:rPr lang="en-US" sz="3600" dirty="0"/>
              <a:t>DIRECT BRIBERY DISTINGUISHED FROM INDIRECT BRIBERY </a:t>
            </a:r>
          </a:p>
        </p:txBody>
      </p:sp>
      <p:graphicFrame>
        <p:nvGraphicFramePr>
          <p:cNvPr id="4" name="Table 4">
            <a:extLst>
              <a:ext uri="{FF2B5EF4-FFF2-40B4-BE49-F238E27FC236}">
                <a16:creationId xmlns:a16="http://schemas.microsoft.com/office/drawing/2014/main" id="{09B25899-9EE2-8A14-85B1-09895B302CC6}"/>
              </a:ext>
            </a:extLst>
          </p:cNvPr>
          <p:cNvGraphicFramePr>
            <a:graphicFrameLocks noGrp="1"/>
          </p:cNvGraphicFramePr>
          <p:nvPr>
            <p:ph idx="1"/>
            <p:extLst>
              <p:ext uri="{D42A27DB-BD31-4B8C-83A1-F6EECF244321}">
                <p14:modId xmlns:p14="http://schemas.microsoft.com/office/powerpoint/2010/main" val="1272629396"/>
              </p:ext>
            </p:extLst>
          </p:nvPr>
        </p:nvGraphicFramePr>
        <p:xfrm>
          <a:off x="5118099" y="803275"/>
          <a:ext cx="6105072" cy="5554269"/>
        </p:xfrm>
        <a:graphic>
          <a:graphicData uri="http://schemas.openxmlformats.org/drawingml/2006/table">
            <a:tbl>
              <a:tblPr firstRow="1" bandRow="1">
                <a:tableStyleId>{5C22544A-7EE6-4342-B048-85BDC9FD1C3A}</a:tableStyleId>
              </a:tblPr>
              <a:tblGrid>
                <a:gridCol w="3052536">
                  <a:extLst>
                    <a:ext uri="{9D8B030D-6E8A-4147-A177-3AD203B41FA5}">
                      <a16:colId xmlns:a16="http://schemas.microsoft.com/office/drawing/2014/main" val="476472792"/>
                    </a:ext>
                  </a:extLst>
                </a:gridCol>
                <a:gridCol w="3052536">
                  <a:extLst>
                    <a:ext uri="{9D8B030D-6E8A-4147-A177-3AD203B41FA5}">
                      <a16:colId xmlns:a16="http://schemas.microsoft.com/office/drawing/2014/main" val="2946187280"/>
                    </a:ext>
                  </a:extLst>
                </a:gridCol>
              </a:tblGrid>
              <a:tr h="707949">
                <a:tc>
                  <a:txBody>
                    <a:bodyPr/>
                    <a:lstStyle/>
                    <a:p>
                      <a:pPr algn="ctr"/>
                      <a:r>
                        <a:rPr lang="en-US" sz="2000" dirty="0"/>
                        <a:t>DIRECT BRIBERY </a:t>
                      </a:r>
                    </a:p>
                  </a:txBody>
                  <a:tcPr/>
                </a:tc>
                <a:tc>
                  <a:txBody>
                    <a:bodyPr/>
                    <a:lstStyle/>
                    <a:p>
                      <a:pPr algn="ctr"/>
                      <a:r>
                        <a:rPr lang="en-US" sz="2000" dirty="0"/>
                        <a:t>INDIRECT BRIBERY </a:t>
                      </a:r>
                    </a:p>
                  </a:txBody>
                  <a:tcPr/>
                </a:tc>
                <a:extLst>
                  <a:ext uri="{0D108BD9-81ED-4DB2-BD59-A6C34878D82A}">
                    <a16:rowId xmlns:a16="http://schemas.microsoft.com/office/drawing/2014/main" val="3715597140"/>
                  </a:ext>
                </a:extLst>
              </a:tr>
              <a:tr h="707949">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2000" dirty="0"/>
                        <a:t>the public officer receives gift</a:t>
                      </a:r>
                    </a:p>
                    <a:p>
                      <a:pPr algn="just"/>
                      <a:endParaRPr lang="en-US" sz="20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2000" dirty="0"/>
                        <a:t>the public officer receives gift</a:t>
                      </a:r>
                    </a:p>
                    <a:p>
                      <a:pPr algn="just"/>
                      <a:endParaRPr lang="en-US" sz="2000" dirty="0"/>
                    </a:p>
                  </a:txBody>
                  <a:tcPr/>
                </a:tc>
                <a:extLst>
                  <a:ext uri="{0D108BD9-81ED-4DB2-BD59-A6C34878D82A}">
                    <a16:rowId xmlns:a16="http://schemas.microsoft.com/office/drawing/2014/main" val="3408166818"/>
                  </a:ext>
                </a:extLst>
              </a:tr>
              <a:tr h="707949">
                <a:tc>
                  <a:txBody>
                    <a:bodyPr/>
                    <a:lstStyle/>
                    <a:p>
                      <a:pPr algn="just"/>
                      <a:r>
                        <a:rPr lang="en-US" sz="2000" dirty="0"/>
                        <a:t>there is an agreement between the public officer and the giver of the gift or present</a:t>
                      </a:r>
                    </a:p>
                  </a:txBody>
                  <a:tcPr/>
                </a:tc>
                <a:tc>
                  <a:txBody>
                    <a:bodyPr/>
                    <a:lstStyle/>
                    <a:p>
                      <a:pPr algn="just"/>
                      <a:r>
                        <a:rPr lang="en-US" sz="2000" dirty="0"/>
                        <a:t>usually, no such agreement exists</a:t>
                      </a:r>
                    </a:p>
                  </a:txBody>
                  <a:tcPr/>
                </a:tc>
                <a:extLst>
                  <a:ext uri="{0D108BD9-81ED-4DB2-BD59-A6C34878D82A}">
                    <a16:rowId xmlns:a16="http://schemas.microsoft.com/office/drawing/2014/main" val="3994893656"/>
                  </a:ext>
                </a:extLst>
              </a:tr>
              <a:tr h="707949">
                <a:tc>
                  <a:txBody>
                    <a:bodyPr/>
                    <a:lstStyle/>
                    <a:p>
                      <a:pPr algn="just"/>
                      <a:r>
                        <a:rPr lang="en-US" sz="2000" dirty="0"/>
                        <a:t>the offender agrees to perform or performs an act or refrains from doing something, because of the gift or promise</a:t>
                      </a:r>
                    </a:p>
                  </a:txBody>
                  <a:tcPr/>
                </a:tc>
                <a:tc>
                  <a:txBody>
                    <a:bodyPr/>
                    <a:lstStyle/>
                    <a:p>
                      <a:pPr algn="just"/>
                      <a:r>
                        <a:rPr lang="en-US" sz="2000" dirty="0"/>
                        <a:t>it is not necessary that the officer should do any particular act or even promise to do an act, as it is enough that he accepts gifts offered to him by reason of his office</a:t>
                      </a:r>
                    </a:p>
                  </a:txBody>
                  <a:tcPr/>
                </a:tc>
                <a:extLst>
                  <a:ext uri="{0D108BD9-81ED-4DB2-BD59-A6C34878D82A}">
                    <a16:rowId xmlns:a16="http://schemas.microsoft.com/office/drawing/2014/main" val="3459648786"/>
                  </a:ext>
                </a:extLst>
              </a:tr>
            </a:tbl>
          </a:graphicData>
        </a:graphic>
      </p:graphicFrame>
    </p:spTree>
    <p:extLst>
      <p:ext uri="{BB962C8B-B14F-4D97-AF65-F5344CB8AC3E}">
        <p14:creationId xmlns:p14="http://schemas.microsoft.com/office/powerpoint/2010/main" val="30267604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F9A18-D874-DA49-70F8-C715DF4DB80E}"/>
              </a:ext>
            </a:extLst>
          </p:cNvPr>
          <p:cNvSpPr>
            <a:spLocks noGrp="1"/>
          </p:cNvSpPr>
          <p:nvPr>
            <p:ph type="title"/>
          </p:nvPr>
        </p:nvSpPr>
        <p:spPr/>
        <p:txBody>
          <a:bodyPr>
            <a:noAutofit/>
          </a:bodyPr>
          <a:lstStyle/>
          <a:p>
            <a:r>
              <a:rPr lang="en-US" sz="2800" dirty="0"/>
              <a:t>CONSIDERED INDIRECT BRIBERY, EVEN IF THERE WAS A SORT OF AN AGREEMENT BETWEEN PUBLIC OFFICER AND GIVER OF GIFT </a:t>
            </a:r>
          </a:p>
        </p:txBody>
      </p:sp>
      <p:sp>
        <p:nvSpPr>
          <p:cNvPr id="3" name="Content Placeholder 2">
            <a:extLst>
              <a:ext uri="{FF2B5EF4-FFF2-40B4-BE49-F238E27FC236}">
                <a16:creationId xmlns:a16="http://schemas.microsoft.com/office/drawing/2014/main" id="{ED538304-BD2E-A975-4CC7-6C7C37D6624E}"/>
              </a:ext>
            </a:extLst>
          </p:cNvPr>
          <p:cNvSpPr>
            <a:spLocks noGrp="1"/>
          </p:cNvSpPr>
          <p:nvPr>
            <p:ph idx="1"/>
          </p:nvPr>
        </p:nvSpPr>
        <p:spPr/>
        <p:txBody>
          <a:bodyPr>
            <a:normAutofit fontScale="92500" lnSpcReduction="10000"/>
          </a:bodyPr>
          <a:lstStyle/>
          <a:p>
            <a:pPr algn="just"/>
            <a:r>
              <a:rPr lang="en-US" sz="2000" dirty="0"/>
              <a:t>P was an employee of the Manila Health Department assigned to prepare and follow up vouchers of the employees who were laid off. Knowing that B was to be laid off, P offered B to prepare his voucher for accumulated and terminal leave pay, on condition that the latter would give the former P50, to which B agreed. When B received his pay, he gave P the sum of P50. </a:t>
            </a:r>
          </a:p>
          <a:p>
            <a:pPr algn="just"/>
            <a:endParaRPr lang="en-US" sz="1100" dirty="0"/>
          </a:p>
          <a:p>
            <a:pPr algn="just"/>
            <a:r>
              <a:rPr lang="en-US" sz="2000" dirty="0"/>
              <a:t>Held: P was without any right whatsoever to receive P50 for his services, because he was an employee of the government assigned to do the work he performed for B. (People v. Pamplona, C.A., 51 O.G. 4116) The accused was found guilty of indirect bribery. </a:t>
            </a:r>
          </a:p>
        </p:txBody>
      </p:sp>
    </p:spTree>
    <p:extLst>
      <p:ext uri="{BB962C8B-B14F-4D97-AF65-F5344CB8AC3E}">
        <p14:creationId xmlns:p14="http://schemas.microsoft.com/office/powerpoint/2010/main" val="13428441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F9A18-D874-DA49-70F8-C715DF4DB80E}"/>
              </a:ext>
            </a:extLst>
          </p:cNvPr>
          <p:cNvSpPr>
            <a:spLocks noGrp="1"/>
          </p:cNvSpPr>
          <p:nvPr>
            <p:ph type="title"/>
          </p:nvPr>
        </p:nvSpPr>
        <p:spPr/>
        <p:txBody>
          <a:bodyPr>
            <a:noAutofit/>
          </a:bodyPr>
          <a:lstStyle/>
          <a:p>
            <a:r>
              <a:rPr lang="en-US" sz="2400" dirty="0"/>
              <a:t>RECEIVING OF GIFTS BY PUBLIC OFFICIALS AND EMPLOYEES, AND GIVING OF GIFTS BY PRIVATE PERSONS, ON ANY OCCASION, INCLUDING CHRISTMAS IS PUNISHABLE </a:t>
            </a:r>
          </a:p>
        </p:txBody>
      </p:sp>
      <p:sp>
        <p:nvSpPr>
          <p:cNvPr id="3" name="Content Placeholder 2">
            <a:extLst>
              <a:ext uri="{FF2B5EF4-FFF2-40B4-BE49-F238E27FC236}">
                <a16:creationId xmlns:a16="http://schemas.microsoft.com/office/drawing/2014/main" id="{ED538304-BD2E-A975-4CC7-6C7C37D6624E}"/>
              </a:ext>
            </a:extLst>
          </p:cNvPr>
          <p:cNvSpPr>
            <a:spLocks noGrp="1"/>
          </p:cNvSpPr>
          <p:nvPr>
            <p:ph idx="1"/>
          </p:nvPr>
        </p:nvSpPr>
        <p:spPr/>
        <p:txBody>
          <a:bodyPr>
            <a:normAutofit lnSpcReduction="10000"/>
          </a:bodyPr>
          <a:lstStyle/>
          <a:p>
            <a:pPr algn="just"/>
            <a:r>
              <a:rPr lang="en-US" dirty="0"/>
              <a:t>Presidential Decree No. 46 which took effect on November 10, 1972</a:t>
            </a:r>
          </a:p>
          <a:p>
            <a:pPr algn="just"/>
            <a:r>
              <a:rPr lang="en-US" dirty="0"/>
              <a:t>The President of the Philippines has made it punishable for any public official or employee, whether of the national or local governments, to receive, directly or indirectly, and for private persons to give, or offer to give, any gift, present or other valuable thing on any occasion, including Christmas, when such gift, present or other valuable thing is given by reason of his official position, regardless of whether or not the same is for past favor or favors or the giver hopes or expects to receive a favor or better treatment in the future from the public official or employee concerned in the discharge of his official functions. Included within the prohibition is the throwing of parties or entertainments in honor of the official or employee or of his immediate relatives. </a:t>
            </a:r>
          </a:p>
        </p:txBody>
      </p:sp>
    </p:spTree>
    <p:extLst>
      <p:ext uri="{BB962C8B-B14F-4D97-AF65-F5344CB8AC3E}">
        <p14:creationId xmlns:p14="http://schemas.microsoft.com/office/powerpoint/2010/main" val="23864667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F9A18-D874-DA49-70F8-C715DF4DB80E}"/>
              </a:ext>
            </a:extLst>
          </p:cNvPr>
          <p:cNvSpPr>
            <a:spLocks noGrp="1"/>
          </p:cNvSpPr>
          <p:nvPr>
            <p:ph type="title"/>
          </p:nvPr>
        </p:nvSpPr>
        <p:spPr/>
        <p:txBody>
          <a:bodyPr>
            <a:noAutofit/>
          </a:bodyPr>
          <a:lstStyle/>
          <a:p>
            <a:r>
              <a:rPr lang="en-US" sz="3200" dirty="0"/>
              <a:t>PENALTY  FOR VIOLATION OF PRESIDENTIAL DECREE NO. 46 </a:t>
            </a:r>
          </a:p>
        </p:txBody>
      </p:sp>
      <p:sp>
        <p:nvSpPr>
          <p:cNvPr id="3" name="Content Placeholder 2">
            <a:extLst>
              <a:ext uri="{FF2B5EF4-FFF2-40B4-BE49-F238E27FC236}">
                <a16:creationId xmlns:a16="http://schemas.microsoft.com/office/drawing/2014/main" id="{ED538304-BD2E-A975-4CC7-6C7C37D6624E}"/>
              </a:ext>
            </a:extLst>
          </p:cNvPr>
          <p:cNvSpPr>
            <a:spLocks noGrp="1"/>
          </p:cNvSpPr>
          <p:nvPr>
            <p:ph idx="1"/>
          </p:nvPr>
        </p:nvSpPr>
        <p:spPr/>
        <p:txBody>
          <a:bodyPr>
            <a:normAutofit/>
          </a:bodyPr>
          <a:lstStyle/>
          <a:p>
            <a:pPr algn="just"/>
            <a:r>
              <a:rPr lang="en-US" sz="2400" dirty="0"/>
              <a:t>Imprisonment for not less than one (1) year nor more than five (5) years; and </a:t>
            </a:r>
          </a:p>
          <a:p>
            <a:pPr algn="just"/>
            <a:r>
              <a:rPr lang="en-US" sz="2400" dirty="0"/>
              <a:t>Perpetual disqualification from public office </a:t>
            </a:r>
          </a:p>
          <a:p>
            <a:pPr algn="just"/>
            <a:r>
              <a:rPr lang="en-US" sz="2400" dirty="0"/>
              <a:t>The official or employee concerned shall likewise be subject to administrative disciplinary action and, if found guilty, shall be meted out the penalty of suspension or removal, depending on the seriousness of the offense </a:t>
            </a:r>
          </a:p>
        </p:txBody>
      </p:sp>
    </p:spTree>
    <p:extLst>
      <p:ext uri="{BB962C8B-B14F-4D97-AF65-F5344CB8AC3E}">
        <p14:creationId xmlns:p14="http://schemas.microsoft.com/office/powerpoint/2010/main" val="19700755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F9A18-D874-DA49-70F8-C715DF4DB80E}"/>
              </a:ext>
            </a:extLst>
          </p:cNvPr>
          <p:cNvSpPr>
            <a:spLocks noGrp="1"/>
          </p:cNvSpPr>
          <p:nvPr>
            <p:ph type="title"/>
          </p:nvPr>
        </p:nvSpPr>
        <p:spPr/>
        <p:txBody>
          <a:bodyPr>
            <a:noAutofit/>
          </a:bodyPr>
          <a:lstStyle/>
          <a:p>
            <a:r>
              <a:rPr lang="en-US" sz="2800" dirty="0"/>
              <a:t>CRIMINAL PENALTY OF IMPRISONMENT IS DISTINCT FROM THE ADMINISTRATIVE PENALTY OF SEPARATION FROM THE JUDICIAL SERVICE </a:t>
            </a:r>
          </a:p>
        </p:txBody>
      </p:sp>
      <p:sp>
        <p:nvSpPr>
          <p:cNvPr id="3" name="Content Placeholder 2">
            <a:extLst>
              <a:ext uri="{FF2B5EF4-FFF2-40B4-BE49-F238E27FC236}">
                <a16:creationId xmlns:a16="http://schemas.microsoft.com/office/drawing/2014/main" id="{ED538304-BD2E-A975-4CC7-6C7C37D6624E}"/>
              </a:ext>
            </a:extLst>
          </p:cNvPr>
          <p:cNvSpPr>
            <a:spLocks noGrp="1"/>
          </p:cNvSpPr>
          <p:nvPr>
            <p:ph idx="1"/>
          </p:nvPr>
        </p:nvSpPr>
        <p:spPr/>
        <p:txBody>
          <a:bodyPr>
            <a:normAutofit fontScale="85000" lnSpcReduction="10000"/>
          </a:bodyPr>
          <a:lstStyle/>
          <a:p>
            <a:pPr algn="just"/>
            <a:r>
              <a:rPr lang="en-US" sz="2400" dirty="0"/>
              <a:t>The court is constrained to disapprove the recommendation as to the first charge of indirect bribery which is fully supported by the evidence that respondent Judge “be suspended from office for 2 years and 4 months, taking into consideration the penalty prescribed in the Revised Penal Code.” The penalty of 2 years and 4 months imprisonment provided for the criminal offense of indirect bribery may not be equated with the penalty of separation from the judicial service which is the proper applicable administrative penalty by virtue of respondent Judge’s serious misconduct prejudicial to the judiciary and the public interest. (Cabrera v. </a:t>
            </a:r>
            <a:r>
              <a:rPr lang="en-US" sz="2400" dirty="0" err="1"/>
              <a:t>Pajares</a:t>
            </a:r>
            <a:r>
              <a:rPr lang="en-US" sz="2400" dirty="0"/>
              <a:t>, 142 SCRA 127)</a:t>
            </a:r>
          </a:p>
        </p:txBody>
      </p:sp>
    </p:spTree>
    <p:extLst>
      <p:ext uri="{BB962C8B-B14F-4D97-AF65-F5344CB8AC3E}">
        <p14:creationId xmlns:p14="http://schemas.microsoft.com/office/powerpoint/2010/main" val="3096170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BRIBERY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40000" lnSpcReduction="20000"/>
          </a:bodyPr>
          <a:lstStyle/>
          <a:p>
            <a:pPr algn="just">
              <a:buFont typeface="Wingdings" pitchFamily="2" charset="2"/>
              <a:buChar char="§"/>
            </a:pPr>
            <a:r>
              <a:rPr lang="en-US" sz="8000" dirty="0"/>
              <a:t>Bribery of public officials is penalized under Articles 210 to 212 of the Revised Penal Code </a:t>
            </a:r>
          </a:p>
          <a:p>
            <a:pPr marL="0" indent="0" algn="just">
              <a:buNone/>
            </a:pPr>
            <a:endParaRPr lang="en-US" sz="2800" dirty="0"/>
          </a:p>
          <a:p>
            <a:pPr algn="just"/>
            <a:r>
              <a:rPr lang="en-US" sz="8000" dirty="0"/>
              <a:t>The Revised Penal Code penalizes 3 kinds of bribery: </a:t>
            </a:r>
          </a:p>
          <a:p>
            <a:pPr lvl="1" algn="just"/>
            <a:r>
              <a:rPr lang="en-US" sz="7000" dirty="0"/>
              <a:t>A. direct bribery; </a:t>
            </a:r>
          </a:p>
          <a:p>
            <a:pPr lvl="1" algn="just"/>
            <a:r>
              <a:rPr lang="en-US" sz="7000" dirty="0"/>
              <a:t>B. indirect bribery; and </a:t>
            </a:r>
          </a:p>
          <a:p>
            <a:pPr lvl="1" algn="just"/>
            <a:r>
              <a:rPr lang="en-US" sz="7000" dirty="0"/>
              <a:t>C. qualified bribery.</a:t>
            </a:r>
          </a:p>
          <a:p>
            <a:pPr marL="0" indent="0" algn="just">
              <a:buNone/>
            </a:pPr>
            <a:endParaRPr lang="en-US" sz="4000" dirty="0"/>
          </a:p>
        </p:txBody>
      </p:sp>
    </p:spTree>
    <p:extLst>
      <p:ext uri="{BB962C8B-B14F-4D97-AF65-F5344CB8AC3E}">
        <p14:creationId xmlns:p14="http://schemas.microsoft.com/office/powerpoint/2010/main" val="22031523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a:bodyPr>
          <a:lstStyle/>
          <a:p>
            <a:r>
              <a:rPr lang="en-US" dirty="0"/>
              <a:t>ELEMENTS OF QUALIFIED  BRIBERY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62500" lnSpcReduction="20000"/>
          </a:bodyPr>
          <a:lstStyle/>
          <a:p>
            <a:pPr marL="742950" indent="-742950" algn="just">
              <a:buFont typeface="+mj-lt"/>
              <a:buAutoNum type="arabicParenR"/>
            </a:pPr>
            <a:r>
              <a:rPr lang="en-US" sz="4000" dirty="0"/>
              <a:t>That the offender is a public officer entrusted with law enforcement; </a:t>
            </a:r>
          </a:p>
          <a:p>
            <a:pPr marL="742950" indent="-742950" algn="just">
              <a:buFont typeface="+mj-lt"/>
              <a:buAutoNum type="arabicParenR"/>
            </a:pPr>
            <a:r>
              <a:rPr lang="en-US" sz="4000" dirty="0"/>
              <a:t>That the offender refrains from arresting or prosecuting an offender who has committed a crime punishable by reclusion </a:t>
            </a:r>
            <a:r>
              <a:rPr lang="en-US" sz="4000" dirty="0" err="1"/>
              <a:t>perpetua</a:t>
            </a:r>
            <a:r>
              <a:rPr lang="en-US" sz="4000" dirty="0"/>
              <a:t> and/or death; </a:t>
            </a:r>
          </a:p>
          <a:p>
            <a:pPr marL="742950" indent="-742950" algn="just">
              <a:buFont typeface="+mj-lt"/>
              <a:buAutoNum type="arabicParenR"/>
            </a:pPr>
            <a:r>
              <a:rPr lang="en-US" sz="4000" dirty="0"/>
              <a:t>That the offender refrains from arresting or prosecuting the offender in consideration of any offer, promise, gift or present. </a:t>
            </a:r>
          </a:p>
        </p:txBody>
      </p:sp>
    </p:spTree>
    <p:extLst>
      <p:ext uri="{BB962C8B-B14F-4D97-AF65-F5344CB8AC3E}">
        <p14:creationId xmlns:p14="http://schemas.microsoft.com/office/powerpoint/2010/main" val="25007504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C9077-FD0D-F74E-B267-ED6DC8E0A70F}"/>
              </a:ext>
            </a:extLst>
          </p:cNvPr>
          <p:cNvSpPr>
            <a:spLocks noGrp="1"/>
          </p:cNvSpPr>
          <p:nvPr>
            <p:ph type="title"/>
          </p:nvPr>
        </p:nvSpPr>
        <p:spPr/>
        <p:txBody>
          <a:bodyPr/>
          <a:lstStyle/>
          <a:p>
            <a:r>
              <a:rPr lang="en-US" dirty="0"/>
              <a:t>PENALTY FOR QUALIFIED  BRIBERY </a:t>
            </a:r>
          </a:p>
        </p:txBody>
      </p:sp>
      <p:sp>
        <p:nvSpPr>
          <p:cNvPr id="3" name="Content Placeholder 2">
            <a:extLst>
              <a:ext uri="{FF2B5EF4-FFF2-40B4-BE49-F238E27FC236}">
                <a16:creationId xmlns:a16="http://schemas.microsoft.com/office/drawing/2014/main" id="{6E9D56C9-7CA7-4B5A-305E-8F38185050B3}"/>
              </a:ext>
            </a:extLst>
          </p:cNvPr>
          <p:cNvSpPr>
            <a:spLocks noGrp="1"/>
          </p:cNvSpPr>
          <p:nvPr>
            <p:ph idx="1"/>
          </p:nvPr>
        </p:nvSpPr>
        <p:spPr/>
        <p:txBody>
          <a:bodyPr>
            <a:normAutofit lnSpcReduction="10000"/>
          </a:bodyPr>
          <a:lstStyle/>
          <a:p>
            <a:pPr algn="just"/>
            <a:r>
              <a:rPr lang="en-US" sz="3200" dirty="0"/>
              <a:t>The penalty for qualified bribery is the penalty for the offense which was not prosecuted. </a:t>
            </a:r>
          </a:p>
          <a:p>
            <a:pPr algn="just"/>
            <a:r>
              <a:rPr lang="en-US" sz="3200" dirty="0"/>
              <a:t>If it is the public officer who asks or demands such gift or present, he shall suffer the penalty of death. ( as added by R.A. No. 7659)</a:t>
            </a:r>
          </a:p>
        </p:txBody>
      </p:sp>
    </p:spTree>
    <p:extLst>
      <p:ext uri="{BB962C8B-B14F-4D97-AF65-F5344CB8AC3E}">
        <p14:creationId xmlns:p14="http://schemas.microsoft.com/office/powerpoint/2010/main" val="38121889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315B-6427-A5C7-064E-0687D82A01DC}"/>
              </a:ext>
            </a:extLst>
          </p:cNvPr>
          <p:cNvSpPr>
            <a:spLocks noGrp="1"/>
          </p:cNvSpPr>
          <p:nvPr>
            <p:ph type="title"/>
          </p:nvPr>
        </p:nvSpPr>
        <p:spPr/>
        <p:txBody>
          <a:bodyPr>
            <a:normAutofit fontScale="90000"/>
          </a:bodyPr>
          <a:lstStyle/>
          <a:p>
            <a:r>
              <a:rPr lang="en-US" dirty="0"/>
              <a:t>ELEMENTS OF CORRUPTION OF PUBLIC OFFICIALS </a:t>
            </a:r>
          </a:p>
        </p:txBody>
      </p:sp>
      <p:sp>
        <p:nvSpPr>
          <p:cNvPr id="3" name="Content Placeholder 2">
            <a:extLst>
              <a:ext uri="{FF2B5EF4-FFF2-40B4-BE49-F238E27FC236}">
                <a16:creationId xmlns:a16="http://schemas.microsoft.com/office/drawing/2014/main" id="{775F3905-96CA-6A86-7BBC-FD595D059F04}"/>
              </a:ext>
            </a:extLst>
          </p:cNvPr>
          <p:cNvSpPr>
            <a:spLocks noGrp="1"/>
          </p:cNvSpPr>
          <p:nvPr>
            <p:ph idx="1"/>
          </p:nvPr>
        </p:nvSpPr>
        <p:spPr/>
        <p:txBody>
          <a:bodyPr>
            <a:normAutofit fontScale="70000" lnSpcReduction="20000"/>
          </a:bodyPr>
          <a:lstStyle/>
          <a:p>
            <a:pPr marL="742950" indent="-742950" algn="just">
              <a:buFont typeface="+mj-lt"/>
              <a:buAutoNum type="arabicParenR"/>
            </a:pPr>
            <a:r>
              <a:rPr lang="en-US" sz="4000" dirty="0"/>
              <a:t>That the offender makes offers or promises or gives gifts or presents to a public officer. </a:t>
            </a:r>
          </a:p>
          <a:p>
            <a:pPr marL="742950" indent="-742950" algn="just">
              <a:buFont typeface="+mj-lt"/>
              <a:buAutoNum type="arabicParenR"/>
            </a:pPr>
            <a:r>
              <a:rPr lang="en-US" sz="4000" dirty="0"/>
              <a:t>That the offer or promises are made or the gifts or presents given to a public officer, under circumstances that will make the public officer liable for direct bribery or indirect bribery.  </a:t>
            </a:r>
          </a:p>
        </p:txBody>
      </p:sp>
    </p:spTree>
    <p:extLst>
      <p:ext uri="{BB962C8B-B14F-4D97-AF65-F5344CB8AC3E}">
        <p14:creationId xmlns:p14="http://schemas.microsoft.com/office/powerpoint/2010/main" val="40410751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F9A18-D874-DA49-70F8-C715DF4DB80E}"/>
              </a:ext>
            </a:extLst>
          </p:cNvPr>
          <p:cNvSpPr>
            <a:spLocks noGrp="1"/>
          </p:cNvSpPr>
          <p:nvPr>
            <p:ph type="title"/>
          </p:nvPr>
        </p:nvSpPr>
        <p:spPr/>
        <p:txBody>
          <a:bodyPr>
            <a:noAutofit/>
          </a:bodyPr>
          <a:lstStyle/>
          <a:p>
            <a:r>
              <a:rPr lang="en-US" sz="2800" dirty="0"/>
              <a:t>THE OFFENDER IN CORRUPTION OF PUBLIC OFFICER IS THE GIVER OF GIFT OR OFFEROR OF PROMISE</a:t>
            </a:r>
          </a:p>
        </p:txBody>
      </p:sp>
      <p:sp>
        <p:nvSpPr>
          <p:cNvPr id="3" name="Content Placeholder 2">
            <a:extLst>
              <a:ext uri="{FF2B5EF4-FFF2-40B4-BE49-F238E27FC236}">
                <a16:creationId xmlns:a16="http://schemas.microsoft.com/office/drawing/2014/main" id="{ED538304-BD2E-A975-4CC7-6C7C37D6624E}"/>
              </a:ext>
            </a:extLst>
          </p:cNvPr>
          <p:cNvSpPr>
            <a:spLocks noGrp="1"/>
          </p:cNvSpPr>
          <p:nvPr>
            <p:ph idx="1"/>
          </p:nvPr>
        </p:nvSpPr>
        <p:spPr/>
        <p:txBody>
          <a:bodyPr>
            <a:normAutofit lnSpcReduction="10000"/>
          </a:bodyPr>
          <a:lstStyle/>
          <a:p>
            <a:pPr algn="just"/>
            <a:r>
              <a:rPr lang="en-US" sz="2400" dirty="0"/>
              <a:t>The offender is the giver of the gifts or offeror of promise. </a:t>
            </a:r>
          </a:p>
          <a:p>
            <a:pPr algn="just"/>
            <a:r>
              <a:rPr lang="en-US" sz="2400" dirty="0"/>
              <a:t>The public officer sought to be bribed is not criminally liable, unless he accepts the gift or consents to the offer of the offender. </a:t>
            </a:r>
          </a:p>
          <a:p>
            <a:pPr algn="just"/>
            <a:r>
              <a:rPr lang="en-US" sz="2400" dirty="0"/>
              <a:t>Article 212 punishes the person who made the offer or promise or gave the gift, even if the gift was demanded by the public officer and the offer was not made voluntarily prior to the said demand by the public officer. </a:t>
            </a:r>
          </a:p>
        </p:txBody>
      </p:sp>
    </p:spTree>
    <p:extLst>
      <p:ext uri="{BB962C8B-B14F-4D97-AF65-F5344CB8AC3E}">
        <p14:creationId xmlns:p14="http://schemas.microsoft.com/office/powerpoint/2010/main" val="6533219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F9A18-D874-DA49-70F8-C715DF4DB80E}"/>
              </a:ext>
            </a:extLst>
          </p:cNvPr>
          <p:cNvSpPr>
            <a:spLocks noGrp="1"/>
          </p:cNvSpPr>
          <p:nvPr>
            <p:ph type="title"/>
          </p:nvPr>
        </p:nvSpPr>
        <p:spPr/>
        <p:txBody>
          <a:bodyPr>
            <a:noAutofit/>
          </a:bodyPr>
          <a:lstStyle/>
          <a:p>
            <a:r>
              <a:rPr lang="en-US" sz="3200" dirty="0"/>
              <a:t>BRIBERY IS USUALLY PROVED BY EVIDENCE ACQUIRED IN ENTRAPMENT </a:t>
            </a:r>
          </a:p>
        </p:txBody>
      </p:sp>
      <p:sp>
        <p:nvSpPr>
          <p:cNvPr id="3" name="Content Placeholder 2">
            <a:extLst>
              <a:ext uri="{FF2B5EF4-FFF2-40B4-BE49-F238E27FC236}">
                <a16:creationId xmlns:a16="http://schemas.microsoft.com/office/drawing/2014/main" id="{ED538304-BD2E-A975-4CC7-6C7C37D6624E}"/>
              </a:ext>
            </a:extLst>
          </p:cNvPr>
          <p:cNvSpPr>
            <a:spLocks noGrp="1"/>
          </p:cNvSpPr>
          <p:nvPr>
            <p:ph idx="1"/>
          </p:nvPr>
        </p:nvSpPr>
        <p:spPr/>
        <p:txBody>
          <a:bodyPr>
            <a:normAutofit fontScale="85000" lnSpcReduction="10000"/>
          </a:bodyPr>
          <a:lstStyle/>
          <a:p>
            <a:pPr algn="just"/>
            <a:r>
              <a:rPr lang="en-US" sz="2400" dirty="0"/>
              <a:t>In view of the fact that it is hard to prove bribery, for the briber himself is punished by law and he is usually the only one who could give direct evidence ways and means are resorted to, to catch the public officer while he is in the act of obtaining bribes. This is known as </a:t>
            </a:r>
            <a:r>
              <a:rPr lang="en-US" sz="2400" b="1" dirty="0"/>
              <a:t>entrapment. </a:t>
            </a:r>
          </a:p>
          <a:p>
            <a:pPr algn="just"/>
            <a:r>
              <a:rPr lang="en-US" sz="2400" dirty="0"/>
              <a:t>Thus, an NBI agent who, posing as one interested in expediting the approval of license for firearm, gave P50 to the public officer who had hinted that he was not averse to receiving some money for expediting the approval of licenses, merely resorted to ways and means to catch the public officer, it appearing that there was a ground of suspicion or belief of the existence of official graft in that office. (People v. </a:t>
            </a:r>
            <a:r>
              <a:rPr lang="en-US" sz="2400" dirty="0" err="1"/>
              <a:t>Vinzol</a:t>
            </a:r>
            <a:r>
              <a:rPr lang="en-US" sz="2400" dirty="0"/>
              <a:t>, C.A., 47 O.G. 294)</a:t>
            </a:r>
          </a:p>
        </p:txBody>
      </p:sp>
    </p:spTree>
    <p:extLst>
      <p:ext uri="{BB962C8B-B14F-4D97-AF65-F5344CB8AC3E}">
        <p14:creationId xmlns:p14="http://schemas.microsoft.com/office/powerpoint/2010/main" val="33093024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B0478-FDDF-448D-B0A1-AD23807DA5E7}"/>
              </a:ext>
            </a:extLst>
          </p:cNvPr>
          <p:cNvSpPr>
            <a:spLocks noGrp="1"/>
          </p:cNvSpPr>
          <p:nvPr>
            <p:ph type="title"/>
          </p:nvPr>
        </p:nvSpPr>
        <p:spPr/>
        <p:txBody>
          <a:bodyPr/>
          <a:lstStyle/>
          <a:p>
            <a:r>
              <a:rPr lang="en-US" dirty="0"/>
              <a:t>PRESIDENTIAL DECREE NO. 749</a:t>
            </a:r>
          </a:p>
        </p:txBody>
      </p:sp>
      <p:sp>
        <p:nvSpPr>
          <p:cNvPr id="3" name="Content Placeholder 2">
            <a:extLst>
              <a:ext uri="{FF2B5EF4-FFF2-40B4-BE49-F238E27FC236}">
                <a16:creationId xmlns:a16="http://schemas.microsoft.com/office/drawing/2014/main" id="{9BCFAAAA-7349-1748-9ACB-FB57A92F16AC}"/>
              </a:ext>
            </a:extLst>
          </p:cNvPr>
          <p:cNvSpPr>
            <a:spLocks noGrp="1"/>
          </p:cNvSpPr>
          <p:nvPr>
            <p:ph idx="1"/>
          </p:nvPr>
        </p:nvSpPr>
        <p:spPr/>
        <p:txBody>
          <a:bodyPr>
            <a:normAutofit/>
          </a:bodyPr>
          <a:lstStyle/>
          <a:p>
            <a:pPr algn="just"/>
            <a:r>
              <a:rPr lang="en-US" sz="2400" dirty="0"/>
              <a:t>It was approved on July 18, 1975</a:t>
            </a:r>
          </a:p>
          <a:p>
            <a:pPr algn="just"/>
            <a:r>
              <a:rPr lang="en-US" sz="2400" dirty="0"/>
              <a:t>Grants immunity from prosecution to givers of bribes and other gifts and to their accomplices in bribery and other graft cases against public officers </a:t>
            </a:r>
          </a:p>
        </p:txBody>
      </p:sp>
    </p:spTree>
    <p:extLst>
      <p:ext uri="{BB962C8B-B14F-4D97-AF65-F5344CB8AC3E}">
        <p14:creationId xmlns:p14="http://schemas.microsoft.com/office/powerpoint/2010/main" val="874990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A36CD-209E-E86C-35D3-85DB13C9F6B1}"/>
              </a:ext>
            </a:extLst>
          </p:cNvPr>
          <p:cNvSpPr>
            <a:spLocks noGrp="1"/>
          </p:cNvSpPr>
          <p:nvPr>
            <p:ph type="title"/>
          </p:nvPr>
        </p:nvSpPr>
        <p:spPr/>
        <p:txBody>
          <a:bodyPr>
            <a:normAutofit/>
          </a:bodyPr>
          <a:lstStyle/>
          <a:p>
            <a:r>
              <a:rPr lang="en-US" dirty="0"/>
              <a:t>ACTS PUNISHABLE IN DIRECT BRIBERY </a:t>
            </a:r>
          </a:p>
        </p:txBody>
      </p:sp>
      <p:sp>
        <p:nvSpPr>
          <p:cNvPr id="3" name="Content Placeholder 2">
            <a:extLst>
              <a:ext uri="{FF2B5EF4-FFF2-40B4-BE49-F238E27FC236}">
                <a16:creationId xmlns:a16="http://schemas.microsoft.com/office/drawing/2014/main" id="{873357B5-BA89-F81A-7524-DEB71CC63516}"/>
              </a:ext>
            </a:extLst>
          </p:cNvPr>
          <p:cNvSpPr>
            <a:spLocks noGrp="1"/>
          </p:cNvSpPr>
          <p:nvPr>
            <p:ph idx="1"/>
          </p:nvPr>
        </p:nvSpPr>
        <p:spPr/>
        <p:txBody>
          <a:bodyPr>
            <a:normAutofit/>
          </a:bodyPr>
          <a:lstStyle/>
          <a:p>
            <a:pPr algn="just"/>
            <a:r>
              <a:rPr lang="en-US" sz="2000" dirty="0"/>
              <a:t>A public officer commits direct bribery – </a:t>
            </a:r>
          </a:p>
          <a:p>
            <a:pPr marL="342900" indent="-342900" algn="just">
              <a:buFont typeface="+mj-lt"/>
              <a:buAutoNum type="arabicPeriod"/>
            </a:pPr>
            <a:r>
              <a:rPr lang="en-US" sz="2000" dirty="0"/>
              <a:t>By agreeing to perform, or by performing, in consideration of any offer, promise, gift or present – an act constituting a crime, in connection with the performance of his official duties. </a:t>
            </a:r>
          </a:p>
          <a:p>
            <a:pPr marL="342900" indent="-342900" algn="just">
              <a:buFont typeface="+mj-lt"/>
              <a:buAutoNum type="arabicPeriod"/>
            </a:pPr>
            <a:r>
              <a:rPr lang="en-US" sz="2000" dirty="0"/>
              <a:t>By accepting a gift in consideration of the execution of an act which does not constitute a crime, in connection with the performance of his official duty. </a:t>
            </a:r>
          </a:p>
          <a:p>
            <a:pPr marL="342900" indent="-342900" algn="just">
              <a:buFont typeface="+mj-lt"/>
              <a:buAutoNum type="arabicPeriod"/>
            </a:pPr>
            <a:r>
              <a:rPr lang="en-US" sz="2000" dirty="0"/>
              <a:t>By agreeing to refrain, or by refraining, from doing something which it is his official duty to do, in consideration of gift or promise. </a:t>
            </a:r>
          </a:p>
        </p:txBody>
      </p:sp>
    </p:spTree>
    <p:extLst>
      <p:ext uri="{BB962C8B-B14F-4D97-AF65-F5344CB8AC3E}">
        <p14:creationId xmlns:p14="http://schemas.microsoft.com/office/powerpoint/2010/main" val="711854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A36CD-209E-E86C-35D3-85DB13C9F6B1}"/>
              </a:ext>
            </a:extLst>
          </p:cNvPr>
          <p:cNvSpPr>
            <a:spLocks noGrp="1"/>
          </p:cNvSpPr>
          <p:nvPr>
            <p:ph type="title"/>
          </p:nvPr>
        </p:nvSpPr>
        <p:spPr/>
        <p:txBody>
          <a:bodyPr>
            <a:normAutofit/>
          </a:bodyPr>
          <a:lstStyle/>
          <a:p>
            <a:r>
              <a:rPr lang="en-US" sz="4400" dirty="0"/>
              <a:t>ELEMENTS </a:t>
            </a:r>
            <a:br>
              <a:rPr lang="en-US" sz="4400" dirty="0"/>
            </a:br>
            <a:r>
              <a:rPr lang="en-US" sz="4400" dirty="0"/>
              <a:t>OF DIRECT BRIBERY </a:t>
            </a:r>
          </a:p>
        </p:txBody>
      </p:sp>
      <p:sp>
        <p:nvSpPr>
          <p:cNvPr id="3" name="Content Placeholder 2">
            <a:extLst>
              <a:ext uri="{FF2B5EF4-FFF2-40B4-BE49-F238E27FC236}">
                <a16:creationId xmlns:a16="http://schemas.microsoft.com/office/drawing/2014/main" id="{873357B5-BA89-F81A-7524-DEB71CC63516}"/>
              </a:ext>
            </a:extLst>
          </p:cNvPr>
          <p:cNvSpPr>
            <a:spLocks noGrp="1"/>
          </p:cNvSpPr>
          <p:nvPr>
            <p:ph idx="1"/>
          </p:nvPr>
        </p:nvSpPr>
        <p:spPr/>
        <p:txBody>
          <a:bodyPr>
            <a:normAutofit fontScale="92500" lnSpcReduction="20000"/>
          </a:bodyPr>
          <a:lstStyle/>
          <a:p>
            <a:pPr marL="457200" indent="-457200" algn="just">
              <a:buFont typeface="+mj-lt"/>
              <a:buAutoNum type="alphaLcParenR"/>
            </a:pPr>
            <a:r>
              <a:rPr lang="en-US" sz="2000" dirty="0"/>
              <a:t>That the offender be a public officer within the scope of Article 203. </a:t>
            </a:r>
          </a:p>
          <a:p>
            <a:pPr marL="457200" indent="-457200" algn="just">
              <a:buFont typeface="+mj-lt"/>
              <a:buAutoNum type="alphaLcParenR"/>
            </a:pPr>
            <a:r>
              <a:rPr lang="en-US" sz="2000" dirty="0"/>
              <a:t>That the offender accepts an offer or a promise or receives a gift or present by himself or through another. </a:t>
            </a:r>
          </a:p>
          <a:p>
            <a:pPr marL="457200" indent="-457200" algn="just">
              <a:buFont typeface="+mj-lt"/>
              <a:buAutoNum type="alphaLcParenR"/>
            </a:pPr>
            <a:r>
              <a:rPr lang="en-US" sz="2000" dirty="0"/>
              <a:t>That such offer or promise be accepted, or gift or present received by the public officer – </a:t>
            </a:r>
          </a:p>
          <a:p>
            <a:pPr marL="914400" lvl="1" indent="-457200" algn="just">
              <a:buFont typeface="+mj-lt"/>
              <a:buAutoNum type="arabicPeriod"/>
            </a:pPr>
            <a:r>
              <a:rPr lang="en-US" sz="1800" dirty="0"/>
              <a:t>with the view to committing some crime; or </a:t>
            </a:r>
          </a:p>
          <a:p>
            <a:pPr marL="914400" lvl="1" indent="-457200" algn="just">
              <a:buFont typeface="+mj-lt"/>
              <a:buAutoNum type="arabicPeriod"/>
            </a:pPr>
            <a:r>
              <a:rPr lang="en-US" sz="1800" dirty="0"/>
              <a:t>in consideration of the execution of an act which does not constitute a crime, but the act must be unjust; or </a:t>
            </a:r>
          </a:p>
          <a:p>
            <a:pPr marL="914400" lvl="1" indent="-457200" algn="just">
              <a:buFont typeface="+mj-lt"/>
              <a:buAutoNum type="arabicPeriod"/>
            </a:pPr>
            <a:r>
              <a:rPr lang="en-US" sz="1800" dirty="0"/>
              <a:t>To refrain from doing something which it is his official duty to do. </a:t>
            </a:r>
          </a:p>
          <a:p>
            <a:pPr marL="457200" indent="-457200" algn="just">
              <a:buFont typeface="+mj-lt"/>
              <a:buAutoNum type="alphaLcParenR"/>
            </a:pPr>
            <a:r>
              <a:rPr lang="en-US" sz="2000" dirty="0"/>
              <a:t>That the act which the offender agrees to perform or which he executes be connected with the performance of his official duties. </a:t>
            </a:r>
          </a:p>
        </p:txBody>
      </p:sp>
    </p:spTree>
    <p:extLst>
      <p:ext uri="{BB962C8B-B14F-4D97-AF65-F5344CB8AC3E}">
        <p14:creationId xmlns:p14="http://schemas.microsoft.com/office/powerpoint/2010/main" val="2368747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A36CD-209E-E86C-35D3-85DB13C9F6B1}"/>
              </a:ext>
            </a:extLst>
          </p:cNvPr>
          <p:cNvSpPr>
            <a:spLocks noGrp="1"/>
          </p:cNvSpPr>
          <p:nvPr>
            <p:ph type="title"/>
          </p:nvPr>
        </p:nvSpPr>
        <p:spPr/>
        <p:txBody>
          <a:bodyPr>
            <a:noAutofit/>
          </a:bodyPr>
          <a:lstStyle/>
          <a:p>
            <a:r>
              <a:rPr lang="en-US" sz="3200" dirty="0"/>
              <a:t>GIFT IS EITHER </a:t>
            </a:r>
            <a:br>
              <a:rPr lang="en-US" sz="3200" dirty="0"/>
            </a:br>
            <a:r>
              <a:rPr lang="en-US" sz="3200" dirty="0"/>
              <a:t>(1) VOLUNTARILY OFFERED BY A PRIVATE PERSON, OR (2) SOLICITED BY A PUBLIC OFFICER </a:t>
            </a:r>
          </a:p>
        </p:txBody>
      </p:sp>
      <p:sp>
        <p:nvSpPr>
          <p:cNvPr id="3" name="Content Placeholder 2">
            <a:extLst>
              <a:ext uri="{FF2B5EF4-FFF2-40B4-BE49-F238E27FC236}">
                <a16:creationId xmlns:a16="http://schemas.microsoft.com/office/drawing/2014/main" id="{873357B5-BA89-F81A-7524-DEB71CC63516}"/>
              </a:ext>
            </a:extLst>
          </p:cNvPr>
          <p:cNvSpPr>
            <a:spLocks noGrp="1"/>
          </p:cNvSpPr>
          <p:nvPr>
            <p:ph idx="1"/>
          </p:nvPr>
        </p:nvSpPr>
        <p:spPr/>
        <p:txBody>
          <a:bodyPr>
            <a:normAutofit/>
          </a:bodyPr>
          <a:lstStyle/>
          <a:p>
            <a:pPr algn="just"/>
            <a:r>
              <a:rPr lang="en-US" sz="2000" dirty="0"/>
              <a:t>Bribery exists, not only (1) when the gift is offered voluntarily by a private person, or (2) when the gift is solicited by a public officer and the private person voluntarily delivers it to the public officer, but also (3) when the gift is solicited by a public officer, as the consideration for his refraining from the performance of an official duty and the private person gives the gift for fear of the consequences which would result if the officer performs his functions. (December of November 3, 1879, Supreme Court of Spain, cited in People v. </a:t>
            </a:r>
            <a:r>
              <a:rPr lang="en-US" sz="2000" dirty="0" err="1"/>
              <a:t>Sope</a:t>
            </a:r>
            <a:r>
              <a:rPr lang="en-US" sz="2000" dirty="0"/>
              <a:t>, 75 Phil. 810)</a:t>
            </a:r>
          </a:p>
        </p:txBody>
      </p:sp>
    </p:spTree>
    <p:extLst>
      <p:ext uri="{BB962C8B-B14F-4D97-AF65-F5344CB8AC3E}">
        <p14:creationId xmlns:p14="http://schemas.microsoft.com/office/powerpoint/2010/main" val="3466070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A36CD-209E-E86C-35D3-85DB13C9F6B1}"/>
              </a:ext>
            </a:extLst>
          </p:cNvPr>
          <p:cNvSpPr>
            <a:spLocks noGrp="1"/>
          </p:cNvSpPr>
          <p:nvPr>
            <p:ph type="title"/>
          </p:nvPr>
        </p:nvSpPr>
        <p:spPr/>
        <p:txBody>
          <a:bodyPr>
            <a:noAutofit/>
          </a:bodyPr>
          <a:lstStyle/>
          <a:p>
            <a:r>
              <a:rPr lang="en-US" sz="3200" dirty="0"/>
              <a:t>THE OFFER OF GIFT OR PROMISE MUST BE ACCEPTED BY THE PUBLIC OFFICER </a:t>
            </a:r>
          </a:p>
        </p:txBody>
      </p:sp>
      <p:sp>
        <p:nvSpPr>
          <p:cNvPr id="3" name="Content Placeholder 2">
            <a:extLst>
              <a:ext uri="{FF2B5EF4-FFF2-40B4-BE49-F238E27FC236}">
                <a16:creationId xmlns:a16="http://schemas.microsoft.com/office/drawing/2014/main" id="{873357B5-BA89-F81A-7524-DEB71CC63516}"/>
              </a:ext>
            </a:extLst>
          </p:cNvPr>
          <p:cNvSpPr>
            <a:spLocks noGrp="1"/>
          </p:cNvSpPr>
          <p:nvPr>
            <p:ph idx="1"/>
          </p:nvPr>
        </p:nvSpPr>
        <p:spPr/>
        <p:txBody>
          <a:bodyPr>
            <a:normAutofit/>
          </a:bodyPr>
          <a:lstStyle/>
          <a:p>
            <a:pPr algn="just"/>
            <a:r>
              <a:rPr lang="en-US" sz="2400" dirty="0"/>
              <a:t>In case there is only an offer of gift or a promise to give something, the offer or the promise must be accepted by the public officer. </a:t>
            </a:r>
          </a:p>
          <a:p>
            <a:pPr algn="just"/>
            <a:endParaRPr lang="en-US" sz="900" dirty="0"/>
          </a:p>
          <a:p>
            <a:pPr algn="just"/>
            <a:r>
              <a:rPr lang="en-US" sz="2400" dirty="0"/>
              <a:t>If the offer is not accepted by the public officer, only the person offering the gift or present is criminally liable for attempted corruption of public officer under Article 212 in relation to Article 6.  The public officer is not liable. </a:t>
            </a:r>
          </a:p>
        </p:txBody>
      </p:sp>
    </p:spTree>
    <p:extLst>
      <p:ext uri="{BB962C8B-B14F-4D97-AF65-F5344CB8AC3E}">
        <p14:creationId xmlns:p14="http://schemas.microsoft.com/office/powerpoint/2010/main" val="3204934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A36CD-209E-E86C-35D3-85DB13C9F6B1}"/>
              </a:ext>
            </a:extLst>
          </p:cNvPr>
          <p:cNvSpPr>
            <a:spLocks noGrp="1"/>
          </p:cNvSpPr>
          <p:nvPr>
            <p:ph type="title"/>
          </p:nvPr>
        </p:nvSpPr>
        <p:spPr/>
        <p:txBody>
          <a:bodyPr>
            <a:noAutofit/>
          </a:bodyPr>
          <a:lstStyle/>
          <a:p>
            <a:r>
              <a:rPr lang="en-US" sz="2400" dirty="0"/>
              <a:t>A PROMISE TO GIVE GIFT TO, AND A PROMISE TO COMMIT AN UNLAWFUL ACT BY A PUBLIC OFFICER WILL BE SUFFICIENT IN DIRECT BRIBERY UNDER THE FIRST PAR. OF ART. 210</a:t>
            </a:r>
          </a:p>
        </p:txBody>
      </p:sp>
      <p:sp>
        <p:nvSpPr>
          <p:cNvPr id="3" name="Content Placeholder 2">
            <a:extLst>
              <a:ext uri="{FF2B5EF4-FFF2-40B4-BE49-F238E27FC236}">
                <a16:creationId xmlns:a16="http://schemas.microsoft.com/office/drawing/2014/main" id="{873357B5-BA89-F81A-7524-DEB71CC63516}"/>
              </a:ext>
            </a:extLst>
          </p:cNvPr>
          <p:cNvSpPr>
            <a:spLocks noGrp="1"/>
          </p:cNvSpPr>
          <p:nvPr>
            <p:ph idx="1"/>
          </p:nvPr>
        </p:nvSpPr>
        <p:spPr/>
        <p:txBody>
          <a:bodyPr>
            <a:normAutofit/>
          </a:bodyPr>
          <a:lstStyle/>
          <a:p>
            <a:pPr algn="just"/>
            <a:r>
              <a:rPr lang="en-US" sz="2800" dirty="0"/>
              <a:t>It is sufficient that a promise or offer was made to the public officer to give him money if he would commit an unlawful act in connection with the performance of his official duties and that he agreed to commit the unlawful act in consideration of the promise or offer. </a:t>
            </a:r>
          </a:p>
        </p:txBody>
      </p:sp>
    </p:spTree>
    <p:extLst>
      <p:ext uri="{BB962C8B-B14F-4D97-AF65-F5344CB8AC3E}">
        <p14:creationId xmlns:p14="http://schemas.microsoft.com/office/powerpoint/2010/main" val="97218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93BA7-4B6F-C6E9-867E-C5DCE2A48F0D}"/>
              </a:ext>
            </a:extLst>
          </p:cNvPr>
          <p:cNvSpPr>
            <a:spLocks noGrp="1"/>
          </p:cNvSpPr>
          <p:nvPr>
            <p:ph type="title"/>
          </p:nvPr>
        </p:nvSpPr>
        <p:spPr/>
        <p:txBody>
          <a:bodyPr/>
          <a:lstStyle/>
          <a:p>
            <a:r>
              <a:rPr lang="en-US" dirty="0"/>
              <a:t>PENALTIES FOR  THE FIRST FORM OF DIRECT BRIBERY </a:t>
            </a:r>
          </a:p>
        </p:txBody>
      </p:sp>
      <p:sp>
        <p:nvSpPr>
          <p:cNvPr id="4" name="Text Placeholder 3">
            <a:extLst>
              <a:ext uri="{FF2B5EF4-FFF2-40B4-BE49-F238E27FC236}">
                <a16:creationId xmlns:a16="http://schemas.microsoft.com/office/drawing/2014/main" id="{FF35C03F-AE41-6989-F2F5-03852937C36A}"/>
              </a:ext>
            </a:extLst>
          </p:cNvPr>
          <p:cNvSpPr>
            <a:spLocks noGrp="1"/>
          </p:cNvSpPr>
          <p:nvPr>
            <p:ph type="body" idx="1"/>
          </p:nvPr>
        </p:nvSpPr>
        <p:spPr/>
        <p:txBody>
          <a:bodyPr/>
          <a:lstStyle/>
          <a:p>
            <a:r>
              <a:rPr lang="en-US" dirty="0"/>
              <a:t>Manner of commission </a:t>
            </a:r>
          </a:p>
        </p:txBody>
      </p:sp>
      <p:sp>
        <p:nvSpPr>
          <p:cNvPr id="5" name="Content Placeholder 4">
            <a:extLst>
              <a:ext uri="{FF2B5EF4-FFF2-40B4-BE49-F238E27FC236}">
                <a16:creationId xmlns:a16="http://schemas.microsoft.com/office/drawing/2014/main" id="{FBCEC886-22EE-8335-8D6F-2CCD9162C1B7}"/>
              </a:ext>
            </a:extLst>
          </p:cNvPr>
          <p:cNvSpPr>
            <a:spLocks noGrp="1"/>
          </p:cNvSpPr>
          <p:nvPr>
            <p:ph sz="half" idx="2"/>
          </p:nvPr>
        </p:nvSpPr>
        <p:spPr>
          <a:xfrm>
            <a:off x="5125305" y="1488986"/>
            <a:ext cx="6264350" cy="685800"/>
          </a:xfrm>
        </p:spPr>
        <p:txBody>
          <a:bodyPr>
            <a:normAutofit/>
          </a:bodyPr>
          <a:lstStyle/>
          <a:p>
            <a:r>
              <a:rPr lang="en-US" sz="2800" dirty="0"/>
              <a:t>With a view to committing a crime </a:t>
            </a:r>
          </a:p>
        </p:txBody>
      </p:sp>
      <p:sp>
        <p:nvSpPr>
          <p:cNvPr id="6" name="Text Placeholder 5">
            <a:extLst>
              <a:ext uri="{FF2B5EF4-FFF2-40B4-BE49-F238E27FC236}">
                <a16:creationId xmlns:a16="http://schemas.microsoft.com/office/drawing/2014/main" id="{55FAAF22-7BCC-CF08-0FA9-4C1BA969332A}"/>
              </a:ext>
            </a:extLst>
          </p:cNvPr>
          <p:cNvSpPr>
            <a:spLocks noGrp="1"/>
          </p:cNvSpPr>
          <p:nvPr>
            <p:ph type="body" sz="quarter" idx="3"/>
          </p:nvPr>
        </p:nvSpPr>
        <p:spPr>
          <a:xfrm>
            <a:off x="5118653" y="2174786"/>
            <a:ext cx="6264414" cy="524871"/>
          </a:xfrm>
        </p:spPr>
        <p:txBody>
          <a:bodyPr/>
          <a:lstStyle/>
          <a:p>
            <a:r>
              <a:rPr lang="en-US" dirty="0"/>
              <a:t>PENALTIES </a:t>
            </a:r>
          </a:p>
        </p:txBody>
      </p:sp>
      <p:sp>
        <p:nvSpPr>
          <p:cNvPr id="7" name="Content Placeholder 6">
            <a:extLst>
              <a:ext uri="{FF2B5EF4-FFF2-40B4-BE49-F238E27FC236}">
                <a16:creationId xmlns:a16="http://schemas.microsoft.com/office/drawing/2014/main" id="{B5A584AC-1890-C264-4232-7BE66088F998}"/>
              </a:ext>
            </a:extLst>
          </p:cNvPr>
          <p:cNvSpPr>
            <a:spLocks noGrp="1"/>
          </p:cNvSpPr>
          <p:nvPr>
            <p:ph sz="quarter" idx="4"/>
          </p:nvPr>
        </p:nvSpPr>
        <p:spPr>
          <a:xfrm>
            <a:off x="5118447" y="2699658"/>
            <a:ext cx="6265588" cy="3356090"/>
          </a:xfrm>
        </p:spPr>
        <p:txBody>
          <a:bodyPr>
            <a:noAutofit/>
          </a:bodyPr>
          <a:lstStyle/>
          <a:p>
            <a:pPr algn="just"/>
            <a:r>
              <a:rPr lang="en-US" sz="2000" dirty="0" err="1"/>
              <a:t>Prision</a:t>
            </a:r>
            <a:r>
              <a:rPr lang="en-US" sz="2000" dirty="0"/>
              <a:t> mayor in its medium and maximum periods (8 years and 1 day to 12 years’ imprisonment); and </a:t>
            </a:r>
          </a:p>
          <a:p>
            <a:pPr algn="just"/>
            <a:r>
              <a:rPr lang="en-US" sz="2000" dirty="0"/>
              <a:t>Fine of not less than three (3) times the value of the gift; and  </a:t>
            </a:r>
          </a:p>
          <a:p>
            <a:pPr algn="just"/>
            <a:r>
              <a:rPr lang="en-US" sz="2000" dirty="0"/>
              <a:t>The penalty corresponding to the crime agreed upon, if the crime shall have been committed</a:t>
            </a:r>
          </a:p>
          <a:p>
            <a:pPr algn="just"/>
            <a:r>
              <a:rPr lang="en-US" sz="2000" dirty="0"/>
              <a:t>Special temporary disqualification </a:t>
            </a:r>
          </a:p>
        </p:txBody>
      </p:sp>
    </p:spTree>
    <p:extLst>
      <p:ext uri="{BB962C8B-B14F-4D97-AF65-F5344CB8AC3E}">
        <p14:creationId xmlns:p14="http://schemas.microsoft.com/office/powerpoint/2010/main" val="1543554255"/>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{4C1069F1-AAA7-9446-B567-48CA5F674497}tf16401369</Template>
  <TotalTime>2852</TotalTime>
  <Words>3237</Words>
  <Application>Microsoft Macintosh PowerPoint</Application>
  <PresentationFormat>Widescreen</PresentationFormat>
  <Paragraphs>155</Paragraphs>
  <Slides>35</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Calibri</vt:lpstr>
      <vt:lpstr>Calibri Light</vt:lpstr>
      <vt:lpstr>Rockwell</vt:lpstr>
      <vt:lpstr>Wingdings</vt:lpstr>
      <vt:lpstr>Atlas</vt:lpstr>
      <vt:lpstr>CRIMES UNDER THE  REVISED PENAL CODE </vt:lpstr>
      <vt:lpstr>PUBLIC OFFICERS </vt:lpstr>
      <vt:lpstr>BRIBERY </vt:lpstr>
      <vt:lpstr>ACTS PUNISHABLE IN DIRECT BRIBERY </vt:lpstr>
      <vt:lpstr>ELEMENTS  OF DIRECT BRIBERY </vt:lpstr>
      <vt:lpstr>GIFT IS EITHER  (1) VOLUNTARILY OFFERED BY A PRIVATE PERSON, OR (2) SOLICITED BY A PUBLIC OFFICER </vt:lpstr>
      <vt:lpstr>THE OFFER OF GIFT OR PROMISE MUST BE ACCEPTED BY THE PUBLIC OFFICER </vt:lpstr>
      <vt:lpstr>A PROMISE TO GIVE GIFT TO, AND A PROMISE TO COMMIT AN UNLAWFUL ACT BY A PUBLIC OFFICER WILL BE SUFFICIENT IN DIRECT BRIBERY UNDER THE FIRST PAR. OF ART. 210</vt:lpstr>
      <vt:lpstr>PENALTIES FOR  THE FIRST FORM OF DIRECT BRIBERY </vt:lpstr>
      <vt:lpstr>A PROMISE TO GIVE GIFT TO, AND A PROMISE TO COMMIT AN UNLAWFUL ACT BY A PUBLIC OFFICER WILL BE SUFFICIENT IN DIRECT BRIBERY UNDER THE FIRST PAR. OF ART. 210</vt:lpstr>
      <vt:lpstr>THE PUBLIC OFFICER TO SUFFER “THE PENALTY CORRESPONDING TO THE CRIME AGREED UPON, IF THE SAME SHALL HAVE BEEN COMMITTED.”</vt:lpstr>
      <vt:lpstr>THE ACT WHICH THE PUBLIC OFFICER AGREES TO PERFORM MUST BE CONNECTED WITH THE PERFORMANCE OF OFFICIAL DUTIES</vt:lpstr>
      <vt:lpstr>EXAMPLE OF SECOND FORM OF DIRECT BRIBERY </vt:lpstr>
      <vt:lpstr>PENALTIES FOR THE SECOND FORM OF DIRECT BRIBERY </vt:lpstr>
      <vt:lpstr>PENALTIES FOR THE SECOND FORM OF DIRECT BRIBERY </vt:lpstr>
      <vt:lpstr>PENALTIES FOR  THE THIRD FORM OF DIRECT BRIBERY </vt:lpstr>
      <vt:lpstr>EXAMPLE OF THIRD FORM OF DIRECT BRIBERY </vt:lpstr>
      <vt:lpstr>DIRECT BRIBERY IS A CRIME INVOLVING MORAL TURPITUDE </vt:lpstr>
      <vt:lpstr>ELEMENTS OF  INDIRECT BRIBERY </vt:lpstr>
      <vt:lpstr>PENALTIES FOR INDIRECT BRIBERY </vt:lpstr>
      <vt:lpstr>GIFT IS USUALLY GIVEN TO THE PUBLIC OFFICER IN ANTICIPATION OF FUTURE FAVOR FROM THE PUBLIC OFFICER </vt:lpstr>
      <vt:lpstr>EXAMPLE OF INDIRECT BRIBERY </vt:lpstr>
      <vt:lpstr>“WHO SHALL ACCEPT GIFTS OFFERED TO HIM”</vt:lpstr>
      <vt:lpstr>THERE IS NO ATTEMPTED OR FRUSTRATED INDIRECT BRIBERY </vt:lpstr>
      <vt:lpstr>DIRECT BRIBERY DISTINGUISHED FROM INDIRECT BRIBERY </vt:lpstr>
      <vt:lpstr>CONSIDERED INDIRECT BRIBERY, EVEN IF THERE WAS A SORT OF AN AGREEMENT BETWEEN PUBLIC OFFICER AND GIVER OF GIFT </vt:lpstr>
      <vt:lpstr>RECEIVING OF GIFTS BY PUBLIC OFFICIALS AND EMPLOYEES, AND GIVING OF GIFTS BY PRIVATE PERSONS, ON ANY OCCASION, INCLUDING CHRISTMAS IS PUNISHABLE </vt:lpstr>
      <vt:lpstr>PENALTY  FOR VIOLATION OF PRESIDENTIAL DECREE NO. 46 </vt:lpstr>
      <vt:lpstr>CRIMINAL PENALTY OF IMPRISONMENT IS DISTINCT FROM THE ADMINISTRATIVE PENALTY OF SEPARATION FROM THE JUDICIAL SERVICE </vt:lpstr>
      <vt:lpstr>ELEMENTS OF QUALIFIED  BRIBERY </vt:lpstr>
      <vt:lpstr>PENALTY FOR QUALIFIED  BRIBERY </vt:lpstr>
      <vt:lpstr>ELEMENTS OF CORRUPTION OF PUBLIC OFFICIALS </vt:lpstr>
      <vt:lpstr>THE OFFENDER IN CORRUPTION OF PUBLIC OFFICER IS THE GIVER OF GIFT OR OFFEROR OF PROMISE</vt:lpstr>
      <vt:lpstr>BRIBERY IS USUALLY PROVED BY EVIDENCE ACQUIRED IN ENTRAPMENT </vt:lpstr>
      <vt:lpstr>PRESIDENTIAL DECREE NO. 749</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REPUBLIC ACT NO. 6713</dc:title>
  <dc:creator>Microsoft Office User</dc:creator>
  <cp:lastModifiedBy>Microsoft Office User</cp:lastModifiedBy>
  <cp:revision>191</cp:revision>
  <dcterms:created xsi:type="dcterms:W3CDTF">2022-06-10T11:27:28Z</dcterms:created>
  <dcterms:modified xsi:type="dcterms:W3CDTF">2022-07-04T14:48:13Z</dcterms:modified>
</cp:coreProperties>
</file>